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Abel" panose="02000506030000020004" pitchFamily="2" charset="0"/>
      <p:regular r:id="rId33"/>
    </p:embeddedFont>
    <p:embeddedFont>
      <p:font typeface="Bahiana" pitchFamily="2" charset="77"/>
      <p:regular r:id="rId34"/>
    </p:embeddedFont>
    <p:embeddedFont>
      <p:font typeface="Fira Sans Extra Condensed Medium" panose="020B05030500000200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Sansita" panose="03060502030602020506" pitchFamily="66" charset="77"/>
      <p:regular r:id="rId43"/>
      <p:bold r:id="rId44"/>
      <p:italic r:id="rId45"/>
      <p:boldItalic r:id="rId46"/>
    </p:embeddedFont>
    <p:embeddedFont>
      <p:font typeface="Staatliches" pitchFamily="2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lFrHVIyH+Pgr7yP+Kx0xckWR6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FBAB5B-FFFF-4A27-86A8-D80104063A90}">
  <a:tblStyle styleId="{B2FBAB5B-FFFF-4A27-86A8-D80104063A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9"/>
  </p:normalViewPr>
  <p:slideViewPr>
    <p:cSldViewPr snapToGrid="0" snapToObjects="1">
      <p:cViewPr varScale="1">
        <p:scale>
          <a:sx n="125" d="100"/>
          <a:sy n="125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9432ec7b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89432ec7b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5 days before &amp; after….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STEMERG: State of emergency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CLDAYCR: Closed day cares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STAYHOME: Stay at home/ shelter in place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CLBSNS: Closed non-essential businesses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EVICENF: Stop enforcement of evictions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EVICINTN: Stop Initiation of Evictions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CLNURSHM: Date banned visitors to nursing homes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ENDREST: Reopen restaurants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END_BSNS: Began to reopen businesses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END_STHM: End/relax stay at home/shelter in place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END_MOV: Reopened movie theaters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ENDGYM: Reopened gyms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FM_EMP: Mandate face mask use by employees in public-facing businesses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FM_ALL: Mandate face mask use by all individuals in public spaces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CLREST: Closed restaurants except take out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CLSCHOOL: Date closed K-12 schools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CLMOVIE: Closed movie theaters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CLGYM: Closed gyms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9432ec7b4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89432ec7b4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9432ec7b4_4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89432ec7b4_4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948db0e8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948db0e8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948db0e8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8948db0e8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89432ec7b4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89432ec7b4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Highlighted boxes are what we focus on.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Step-2 is the only part where it is user-initiative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9432ec7b4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89432ec7b4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948db0e85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8948db0e85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9432ec7b4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9432ec7b4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9432ec7b4_4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g89432ec7b4_4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baseline day is the median value from the 5‑week period Jan 3 – Feb 6, 2020.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32ec7b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89432ec7b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NY, CA, NJ, PA, MI are in cluster 3 or 4, stricter policies.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WY, </a:t>
            </a:r>
            <a:r>
              <a:rPr lang="en">
                <a:solidFill>
                  <a:srgbClr val="333333"/>
                </a:solidFill>
              </a:rPr>
              <a:t>ND (North Dakota), OK (Oklahoma) are in cluster 1, loosen policies.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Mobility increase or lower mobility in general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84DEC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>
            <a:spLocks noGrp="1"/>
          </p:cNvSpPr>
          <p:nvPr>
            <p:ph type="ctrTitle"/>
          </p:nvPr>
        </p:nvSpPr>
        <p:spPr>
          <a:xfrm flipH="1">
            <a:off x="713400" y="733893"/>
            <a:ext cx="3858600" cy="3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" name="Google Shape;10;p52"/>
          <p:cNvSpPr txBox="1">
            <a:spLocks noGrp="1"/>
          </p:cNvSpPr>
          <p:nvPr>
            <p:ph type="subTitle" idx="1"/>
          </p:nvPr>
        </p:nvSpPr>
        <p:spPr>
          <a:xfrm flipH="1">
            <a:off x="713222" y="4289471"/>
            <a:ext cx="38586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1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rgbClr val="FFF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1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2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2"/>
          <p:cNvSpPr txBox="1">
            <a:spLocks noGrp="1"/>
          </p:cNvSpPr>
          <p:nvPr>
            <p:ph type="subTitle" idx="1"/>
          </p:nvPr>
        </p:nvSpPr>
        <p:spPr>
          <a:xfrm>
            <a:off x="1133525" y="2519350"/>
            <a:ext cx="2525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62"/>
          <p:cNvSpPr txBox="1">
            <a:spLocks noGrp="1"/>
          </p:cNvSpPr>
          <p:nvPr>
            <p:ph type="subTitle" idx="2"/>
          </p:nvPr>
        </p:nvSpPr>
        <p:spPr>
          <a:xfrm>
            <a:off x="5484963" y="2519350"/>
            <a:ext cx="2525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subTitle" idx="3"/>
          </p:nvPr>
        </p:nvSpPr>
        <p:spPr>
          <a:xfrm>
            <a:off x="1133525" y="4162475"/>
            <a:ext cx="2525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4572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R="45720"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R="45720"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marR="45720"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marR="45720"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marR="45720"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marR="45720"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marR="45720"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marR="45720"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subTitle" idx="4"/>
          </p:nvPr>
        </p:nvSpPr>
        <p:spPr>
          <a:xfrm>
            <a:off x="5484963" y="4162475"/>
            <a:ext cx="25254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3"/>
          <p:cNvSpPr/>
          <p:nvPr/>
        </p:nvSpPr>
        <p:spPr>
          <a:xfrm>
            <a:off x="713175" y="539500"/>
            <a:ext cx="3490500" cy="4069200"/>
          </a:xfrm>
          <a:prstGeom prst="roundRect">
            <a:avLst>
              <a:gd name="adj" fmla="val 1941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3"/>
          <p:cNvSpPr txBox="1">
            <a:spLocks noGrp="1"/>
          </p:cNvSpPr>
          <p:nvPr>
            <p:ph type="title"/>
          </p:nvPr>
        </p:nvSpPr>
        <p:spPr>
          <a:xfrm>
            <a:off x="1055325" y="1531950"/>
            <a:ext cx="2707500" cy="2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4"/>
          <p:cNvSpPr/>
          <p:nvPr/>
        </p:nvSpPr>
        <p:spPr>
          <a:xfrm>
            <a:off x="713175" y="40426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4"/>
          <p:cNvSpPr txBox="1">
            <a:spLocks noGrp="1"/>
          </p:cNvSpPr>
          <p:nvPr>
            <p:ph type="ctrTitle"/>
          </p:nvPr>
        </p:nvSpPr>
        <p:spPr>
          <a:xfrm flipH="1">
            <a:off x="998298" y="1884854"/>
            <a:ext cx="4249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subTitle" idx="1"/>
          </p:nvPr>
        </p:nvSpPr>
        <p:spPr>
          <a:xfrm flipH="1">
            <a:off x="998298" y="4091575"/>
            <a:ext cx="5465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title" idx="2"/>
          </p:nvPr>
        </p:nvSpPr>
        <p:spPr>
          <a:xfrm flipH="1">
            <a:off x="998298" y="807733"/>
            <a:ext cx="2021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27432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5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5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6"/>
          <p:cNvSpPr txBox="1">
            <a:spLocks noGrp="1"/>
          </p:cNvSpPr>
          <p:nvPr>
            <p:ph type="title"/>
          </p:nvPr>
        </p:nvSpPr>
        <p:spPr>
          <a:xfrm>
            <a:off x="5029696" y="3096080"/>
            <a:ext cx="3497400" cy="17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SECTION_TITLE_AND_DESCRIPTION_1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/>
          <p:nvPr/>
        </p:nvSpPr>
        <p:spPr>
          <a:xfrm>
            <a:off x="713175" y="40426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7"/>
          <p:cNvSpPr txBox="1">
            <a:spLocks noGrp="1"/>
          </p:cNvSpPr>
          <p:nvPr>
            <p:ph type="ctrTitle"/>
          </p:nvPr>
        </p:nvSpPr>
        <p:spPr>
          <a:xfrm flipH="1">
            <a:off x="2447400" y="2305050"/>
            <a:ext cx="4249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90" name="Google Shape;90;p67"/>
          <p:cNvSpPr txBox="1">
            <a:spLocks noGrp="1"/>
          </p:cNvSpPr>
          <p:nvPr>
            <p:ph type="subTitle" idx="1"/>
          </p:nvPr>
        </p:nvSpPr>
        <p:spPr>
          <a:xfrm flipH="1">
            <a:off x="1839450" y="4091575"/>
            <a:ext cx="5465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67"/>
          <p:cNvSpPr txBox="1">
            <a:spLocks noGrp="1"/>
          </p:cNvSpPr>
          <p:nvPr>
            <p:ph type="title" idx="2"/>
          </p:nvPr>
        </p:nvSpPr>
        <p:spPr>
          <a:xfrm flipH="1">
            <a:off x="3561300" y="807733"/>
            <a:ext cx="2021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27432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8"/>
          <p:cNvSpPr/>
          <p:nvPr/>
        </p:nvSpPr>
        <p:spPr>
          <a:xfrm>
            <a:off x="713175" y="1353750"/>
            <a:ext cx="7717500" cy="2436000"/>
          </a:xfrm>
          <a:prstGeom prst="roundRect">
            <a:avLst>
              <a:gd name="adj" fmla="val 20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8"/>
          <p:cNvSpPr txBox="1">
            <a:spLocks noGrp="1"/>
          </p:cNvSpPr>
          <p:nvPr>
            <p:ph type="subTitle" idx="1"/>
          </p:nvPr>
        </p:nvSpPr>
        <p:spPr>
          <a:xfrm>
            <a:off x="1872600" y="2975975"/>
            <a:ext cx="5387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68"/>
          <p:cNvSpPr txBox="1">
            <a:spLocks noGrp="1"/>
          </p:cNvSpPr>
          <p:nvPr>
            <p:ph type="title" hasCustomPrompt="1"/>
          </p:nvPr>
        </p:nvSpPr>
        <p:spPr>
          <a:xfrm>
            <a:off x="1872350" y="1732775"/>
            <a:ext cx="5387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8_1_1">
    <p:bg>
      <p:bgPr>
        <a:solidFill>
          <a:srgbClr val="ECF8F5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9"/>
          <p:cNvSpPr/>
          <p:nvPr/>
        </p:nvSpPr>
        <p:spPr>
          <a:xfrm>
            <a:off x="713175" y="539500"/>
            <a:ext cx="7717500" cy="4069200"/>
          </a:xfrm>
          <a:prstGeom prst="roundRect">
            <a:avLst>
              <a:gd name="adj" fmla="val 20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9"/>
          <p:cNvSpPr txBox="1">
            <a:spLocks noGrp="1"/>
          </p:cNvSpPr>
          <p:nvPr>
            <p:ph type="subTitle" idx="1"/>
          </p:nvPr>
        </p:nvSpPr>
        <p:spPr>
          <a:xfrm>
            <a:off x="1354450" y="3585897"/>
            <a:ext cx="6429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69"/>
          <p:cNvSpPr txBox="1">
            <a:spLocks noGrp="1"/>
          </p:cNvSpPr>
          <p:nvPr>
            <p:ph type="title"/>
          </p:nvPr>
        </p:nvSpPr>
        <p:spPr>
          <a:xfrm>
            <a:off x="2125000" y="2916095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0" name="Google Shape;100;p69"/>
          <p:cNvSpPr txBox="1">
            <a:spLocks noGrp="1"/>
          </p:cNvSpPr>
          <p:nvPr>
            <p:ph type="subTitle" idx="2"/>
          </p:nvPr>
        </p:nvSpPr>
        <p:spPr>
          <a:xfrm>
            <a:off x="1354450" y="1888099"/>
            <a:ext cx="6429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69"/>
          <p:cNvSpPr txBox="1">
            <a:spLocks noGrp="1"/>
          </p:cNvSpPr>
          <p:nvPr>
            <p:ph type="title" idx="3"/>
          </p:nvPr>
        </p:nvSpPr>
        <p:spPr>
          <a:xfrm>
            <a:off x="2125000" y="1218201"/>
            <a:ext cx="48882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0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70"/>
          <p:cNvSpPr txBox="1">
            <a:spLocks noGrp="1"/>
          </p:cNvSpPr>
          <p:nvPr>
            <p:ph type="subTitle" idx="1"/>
          </p:nvPr>
        </p:nvSpPr>
        <p:spPr>
          <a:xfrm>
            <a:off x="720200" y="3804853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70"/>
          <p:cNvSpPr txBox="1">
            <a:spLocks noGrp="1"/>
          </p:cNvSpPr>
          <p:nvPr>
            <p:ph type="subTitle" idx="2"/>
          </p:nvPr>
        </p:nvSpPr>
        <p:spPr>
          <a:xfrm>
            <a:off x="6272507" y="3804853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70"/>
          <p:cNvSpPr txBox="1">
            <a:spLocks noGrp="1"/>
          </p:cNvSpPr>
          <p:nvPr>
            <p:ph type="subTitle" idx="3"/>
          </p:nvPr>
        </p:nvSpPr>
        <p:spPr>
          <a:xfrm>
            <a:off x="3491522" y="3804849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0"/>
          <p:cNvSpPr txBox="1">
            <a:spLocks noGrp="1"/>
          </p:cNvSpPr>
          <p:nvPr>
            <p:ph type="subTitle" idx="4"/>
          </p:nvPr>
        </p:nvSpPr>
        <p:spPr>
          <a:xfrm>
            <a:off x="720225" y="343090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subTitle" idx="5"/>
          </p:nvPr>
        </p:nvSpPr>
        <p:spPr>
          <a:xfrm>
            <a:off x="6272474" y="343090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0" name="Google Shape;110;p70"/>
          <p:cNvSpPr txBox="1">
            <a:spLocks noGrp="1"/>
          </p:cNvSpPr>
          <p:nvPr>
            <p:ph type="subTitle" idx="6"/>
          </p:nvPr>
        </p:nvSpPr>
        <p:spPr>
          <a:xfrm>
            <a:off x="3491484" y="343090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3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body" idx="1"/>
          </p:nvPr>
        </p:nvSpPr>
        <p:spPr>
          <a:xfrm>
            <a:off x="732525" y="1298013"/>
            <a:ext cx="76746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1"/>
          <p:cNvSpPr txBox="1">
            <a:spLocks noGrp="1"/>
          </p:cNvSpPr>
          <p:nvPr>
            <p:ph type="title"/>
          </p:nvPr>
        </p:nvSpPr>
        <p:spPr>
          <a:xfrm>
            <a:off x="1531975" y="582675"/>
            <a:ext cx="6080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1"/>
          <p:cNvSpPr txBox="1">
            <a:spLocks noGrp="1"/>
          </p:cNvSpPr>
          <p:nvPr>
            <p:ph type="subTitle" idx="1"/>
          </p:nvPr>
        </p:nvSpPr>
        <p:spPr>
          <a:xfrm flipH="1">
            <a:off x="2410650" y="2335275"/>
            <a:ext cx="4322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71"/>
          <p:cNvSpPr txBox="1"/>
          <p:nvPr/>
        </p:nvSpPr>
        <p:spPr>
          <a:xfrm>
            <a:off x="2194350" y="3631900"/>
            <a:ext cx="4755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endParaRPr sz="12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 1">
  <p:cSld name="CUSTOM_9_1_1_1_1_1">
    <p:bg>
      <p:bgPr>
        <a:solidFill>
          <a:schemeClr val="accen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/>
          <p:nvPr/>
        </p:nvSpPr>
        <p:spPr>
          <a:xfrm>
            <a:off x="713175" y="40426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4"/>
          <p:cNvSpPr txBox="1">
            <a:spLocks noGrp="1"/>
          </p:cNvSpPr>
          <p:nvPr>
            <p:ph type="ctrTitle"/>
          </p:nvPr>
        </p:nvSpPr>
        <p:spPr>
          <a:xfrm>
            <a:off x="1638250" y="4042750"/>
            <a:ext cx="58674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subTitle" idx="1"/>
          </p:nvPr>
        </p:nvSpPr>
        <p:spPr>
          <a:xfrm>
            <a:off x="1839300" y="1498150"/>
            <a:ext cx="5465100" cy="21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/>
          <p:nvPr/>
        </p:nvSpPr>
        <p:spPr>
          <a:xfrm>
            <a:off x="713175" y="539500"/>
            <a:ext cx="7717500" cy="103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5"/>
          <p:cNvSpPr txBox="1">
            <a:spLocks noGrp="1"/>
          </p:cNvSpPr>
          <p:nvPr>
            <p:ph type="ctrTitle"/>
          </p:nvPr>
        </p:nvSpPr>
        <p:spPr>
          <a:xfrm>
            <a:off x="3066000" y="576853"/>
            <a:ext cx="30120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ubTitle" idx="1"/>
          </p:nvPr>
        </p:nvSpPr>
        <p:spPr>
          <a:xfrm>
            <a:off x="713175" y="2114893"/>
            <a:ext cx="41775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subTitle" idx="1"/>
          </p:nvPr>
        </p:nvSpPr>
        <p:spPr>
          <a:xfrm flipH="1">
            <a:off x="1317277" y="1656521"/>
            <a:ext cx="25113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subTitle" idx="2"/>
          </p:nvPr>
        </p:nvSpPr>
        <p:spPr>
          <a:xfrm flipH="1">
            <a:off x="1317343" y="3745149"/>
            <a:ext cx="25113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ubTitle" idx="3"/>
          </p:nvPr>
        </p:nvSpPr>
        <p:spPr>
          <a:xfrm flipH="1">
            <a:off x="5315430" y="1656521"/>
            <a:ext cx="25113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subTitle" idx="4"/>
          </p:nvPr>
        </p:nvSpPr>
        <p:spPr>
          <a:xfrm flipH="1">
            <a:off x="5315430" y="3745149"/>
            <a:ext cx="25113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ubTitle" idx="5"/>
          </p:nvPr>
        </p:nvSpPr>
        <p:spPr>
          <a:xfrm flipH="1">
            <a:off x="1240663" y="1087475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subTitle" idx="6"/>
          </p:nvPr>
        </p:nvSpPr>
        <p:spPr>
          <a:xfrm flipH="1">
            <a:off x="1240649" y="3176100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subTitle" idx="7"/>
          </p:nvPr>
        </p:nvSpPr>
        <p:spPr>
          <a:xfrm flipH="1">
            <a:off x="5238737" y="1087475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31" name="Google Shape;31;p56"/>
          <p:cNvSpPr txBox="1">
            <a:spLocks noGrp="1"/>
          </p:cNvSpPr>
          <p:nvPr>
            <p:ph type="subTitle" idx="8"/>
          </p:nvPr>
        </p:nvSpPr>
        <p:spPr>
          <a:xfrm flipH="1">
            <a:off x="5238737" y="3176101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/>
          <p:nvPr/>
        </p:nvSpPr>
        <p:spPr>
          <a:xfrm>
            <a:off x="716450" y="2571750"/>
            <a:ext cx="7716000" cy="203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7"/>
          <p:cNvSpPr/>
          <p:nvPr/>
        </p:nvSpPr>
        <p:spPr>
          <a:xfrm>
            <a:off x="2590800" y="539500"/>
            <a:ext cx="5841600" cy="140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7"/>
          <p:cNvSpPr txBox="1">
            <a:spLocks noGrp="1"/>
          </p:cNvSpPr>
          <p:nvPr>
            <p:ph type="subTitle" idx="1"/>
          </p:nvPr>
        </p:nvSpPr>
        <p:spPr>
          <a:xfrm flipH="1">
            <a:off x="1125075" y="2571750"/>
            <a:ext cx="6875100" cy="1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ctrTitle"/>
          </p:nvPr>
        </p:nvSpPr>
        <p:spPr>
          <a:xfrm>
            <a:off x="3657600" y="539600"/>
            <a:ext cx="45063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/>
          <p:nvPr/>
        </p:nvSpPr>
        <p:spPr>
          <a:xfrm>
            <a:off x="713175" y="40426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8"/>
          <p:cNvSpPr txBox="1">
            <a:spLocks noGrp="1"/>
          </p:cNvSpPr>
          <p:nvPr>
            <p:ph type="ctrTitle"/>
          </p:nvPr>
        </p:nvSpPr>
        <p:spPr>
          <a:xfrm flipH="1">
            <a:off x="3905350" y="1879646"/>
            <a:ext cx="42492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ubTitle" idx="1"/>
          </p:nvPr>
        </p:nvSpPr>
        <p:spPr>
          <a:xfrm flipH="1">
            <a:off x="2689450" y="4091575"/>
            <a:ext cx="5465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title" idx="2"/>
          </p:nvPr>
        </p:nvSpPr>
        <p:spPr>
          <a:xfrm flipH="1">
            <a:off x="6133150" y="807733"/>
            <a:ext cx="2021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27432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9"/>
          <p:cNvSpPr txBox="1">
            <a:spLocks noGrp="1"/>
          </p:cNvSpPr>
          <p:nvPr>
            <p:ph type="subTitle" idx="1"/>
          </p:nvPr>
        </p:nvSpPr>
        <p:spPr>
          <a:xfrm>
            <a:off x="720200" y="3804853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subTitle" idx="2"/>
          </p:nvPr>
        </p:nvSpPr>
        <p:spPr>
          <a:xfrm>
            <a:off x="3491522" y="3804843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9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9"/>
          <p:cNvSpPr txBox="1">
            <a:spLocks noGrp="1"/>
          </p:cNvSpPr>
          <p:nvPr>
            <p:ph type="subTitle" idx="3"/>
          </p:nvPr>
        </p:nvSpPr>
        <p:spPr>
          <a:xfrm>
            <a:off x="6272507" y="3804853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subTitle" idx="4"/>
          </p:nvPr>
        </p:nvSpPr>
        <p:spPr>
          <a:xfrm>
            <a:off x="720200" y="2151635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subTitle" idx="5"/>
          </p:nvPr>
        </p:nvSpPr>
        <p:spPr>
          <a:xfrm>
            <a:off x="3428875" y="2151625"/>
            <a:ext cx="22767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subTitle" idx="6"/>
          </p:nvPr>
        </p:nvSpPr>
        <p:spPr>
          <a:xfrm>
            <a:off x="6272507" y="2151635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9"/>
          <p:cNvSpPr txBox="1">
            <a:spLocks noGrp="1"/>
          </p:cNvSpPr>
          <p:nvPr>
            <p:ph type="subTitle" idx="7"/>
          </p:nvPr>
        </p:nvSpPr>
        <p:spPr>
          <a:xfrm>
            <a:off x="1386225" y="3430900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subTitle" idx="8"/>
          </p:nvPr>
        </p:nvSpPr>
        <p:spPr>
          <a:xfrm>
            <a:off x="4157484" y="3430900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2" name="Google Shape;52;p59"/>
          <p:cNvSpPr txBox="1">
            <a:spLocks noGrp="1"/>
          </p:cNvSpPr>
          <p:nvPr>
            <p:ph type="subTitle" idx="9"/>
          </p:nvPr>
        </p:nvSpPr>
        <p:spPr>
          <a:xfrm>
            <a:off x="6938476" y="3430900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subTitle" idx="13"/>
          </p:nvPr>
        </p:nvSpPr>
        <p:spPr>
          <a:xfrm>
            <a:off x="1386225" y="1777675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subTitle" idx="14"/>
          </p:nvPr>
        </p:nvSpPr>
        <p:spPr>
          <a:xfrm>
            <a:off x="4157495" y="1777675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subTitle" idx="15"/>
          </p:nvPr>
        </p:nvSpPr>
        <p:spPr>
          <a:xfrm>
            <a:off x="6938476" y="1777675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0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0"/>
          <p:cNvSpPr txBox="1">
            <a:spLocks noGrp="1"/>
          </p:cNvSpPr>
          <p:nvPr>
            <p:ph type="subTitle" idx="1"/>
          </p:nvPr>
        </p:nvSpPr>
        <p:spPr>
          <a:xfrm>
            <a:off x="990825" y="3827375"/>
            <a:ext cx="2797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subTitle" idx="2"/>
          </p:nvPr>
        </p:nvSpPr>
        <p:spPr>
          <a:xfrm>
            <a:off x="5355373" y="3827350"/>
            <a:ext cx="2797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subTitle" idx="3"/>
          </p:nvPr>
        </p:nvSpPr>
        <p:spPr>
          <a:xfrm>
            <a:off x="990825" y="3382875"/>
            <a:ext cx="2797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subTitle" idx="4"/>
          </p:nvPr>
        </p:nvSpPr>
        <p:spPr>
          <a:xfrm>
            <a:off x="5355373" y="3382875"/>
            <a:ext cx="2797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F8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Tiypv2QsRwHo_0s4tDbAnTM3bXbbTxA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Zhen95/covid-19-hackathon/blob/master/pipeline/PipelineRun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nizhen@uchicago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JennyZhen95/covid-19-hackathon/blob/master/pipeline/PipelineRun.ipynb" TargetMode="External"/><Relationship Id="rId5" Type="http://schemas.openxmlformats.org/officeDocument/2006/relationships/hyperlink" Target="mailto:yuyangzh@uchicago.edu" TargetMode="External"/><Relationship Id="rId4" Type="http://schemas.openxmlformats.org/officeDocument/2006/relationships/hyperlink" Target="mailto:licao@uchicago.edu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stenNocka/COVID-19-US-State-Policy-Databa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nsole.cloud.google.com/marketplace/details/usafacts-public-data/covid19-us-cases?filter=category%3Acovid19&amp;id=3eaff9c5-fbaf-47bb-a441-89db1e1395ab" TargetMode="External"/><Relationship Id="rId4" Type="http://schemas.openxmlformats.org/officeDocument/2006/relationships/hyperlink" Target="https://www.google.com/covid19/mobilit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EC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-577250" y="843943"/>
            <a:ext cx="5602500" cy="1027800"/>
          </a:xfrm>
          <a:prstGeom prst="roundRect">
            <a:avLst>
              <a:gd name="adj" fmla="val 50000"/>
            </a:avLst>
          </a:prstGeom>
          <a:solidFill>
            <a:srgbClr val="FFF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ubTitle" idx="1"/>
          </p:nvPr>
        </p:nvSpPr>
        <p:spPr>
          <a:xfrm flipH="1">
            <a:off x="713327" y="4289475"/>
            <a:ext cx="5684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/>
              <a:t>A Team Has No Name: </a:t>
            </a:r>
            <a:r>
              <a:rPr lang="en" sz="1600"/>
              <a:t>Jenny Zhen, Li Cao, Yuyang Zhang</a:t>
            </a:r>
            <a:endParaRPr sz="1600"/>
          </a:p>
        </p:txBody>
      </p:sp>
      <p:sp>
        <p:nvSpPr>
          <p:cNvPr id="124" name="Google Shape;124;p1"/>
          <p:cNvSpPr txBox="1">
            <a:spLocks noGrp="1"/>
          </p:cNvSpPr>
          <p:nvPr>
            <p:ph type="ctrTitle"/>
          </p:nvPr>
        </p:nvSpPr>
        <p:spPr>
          <a:xfrm flipH="1">
            <a:off x="713300" y="505300"/>
            <a:ext cx="3921600" cy="3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Policy impact on mobility</a:t>
            </a:r>
            <a:endParaRPr/>
          </a:p>
        </p:txBody>
      </p:sp>
      <p:grpSp>
        <p:nvGrpSpPr>
          <p:cNvPr id="125" name="Google Shape;125;p1"/>
          <p:cNvGrpSpPr/>
          <p:nvPr/>
        </p:nvGrpSpPr>
        <p:grpSpPr>
          <a:xfrm>
            <a:off x="5412795" y="846227"/>
            <a:ext cx="3117647" cy="3533632"/>
            <a:chOff x="5412795" y="1074827"/>
            <a:chExt cx="3117647" cy="3533632"/>
          </a:xfrm>
        </p:grpSpPr>
        <p:sp>
          <p:nvSpPr>
            <p:cNvPr id="126" name="Google Shape;126;p1"/>
            <p:cNvSpPr/>
            <p:nvPr/>
          </p:nvSpPr>
          <p:spPr>
            <a:xfrm>
              <a:off x="7481544" y="1253077"/>
              <a:ext cx="787309" cy="948807"/>
            </a:xfrm>
            <a:custGeom>
              <a:avLst/>
              <a:gdLst/>
              <a:ahLst/>
              <a:cxnLst/>
              <a:rect l="l" t="t" r="r" b="b"/>
              <a:pathLst>
                <a:path w="37015" h="44613" extrusionOk="0">
                  <a:moveTo>
                    <a:pt x="18507" y="1"/>
                  </a:moveTo>
                  <a:cubicBezTo>
                    <a:pt x="8285" y="1"/>
                    <a:pt x="0" y="8934"/>
                    <a:pt x="0" y="19949"/>
                  </a:cubicBezTo>
                  <a:cubicBezTo>
                    <a:pt x="0" y="36597"/>
                    <a:pt x="8285" y="44613"/>
                    <a:pt x="18507" y="44613"/>
                  </a:cubicBezTo>
                  <a:cubicBezTo>
                    <a:pt x="28725" y="44613"/>
                    <a:pt x="37014" y="37488"/>
                    <a:pt x="37014" y="19949"/>
                  </a:cubicBezTo>
                  <a:cubicBezTo>
                    <a:pt x="37014" y="8934"/>
                    <a:pt x="28725" y="1"/>
                    <a:pt x="18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7740058" y="2021878"/>
              <a:ext cx="270214" cy="535090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1" y="0"/>
                  </a:moveTo>
                  <a:lnTo>
                    <a:pt x="1" y="25159"/>
                  </a:lnTo>
                  <a:lnTo>
                    <a:pt x="12704" y="25159"/>
                  </a:lnTo>
                  <a:lnTo>
                    <a:pt x="12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468932" y="2251484"/>
              <a:ext cx="824553" cy="407315"/>
            </a:xfrm>
            <a:custGeom>
              <a:avLst/>
              <a:gdLst/>
              <a:ahLst/>
              <a:cxnLst/>
              <a:rect l="l" t="t" r="r" b="b"/>
              <a:pathLst>
                <a:path w="38766" h="19152" extrusionOk="0">
                  <a:moveTo>
                    <a:pt x="19100" y="0"/>
                  </a:moveTo>
                  <a:cubicBezTo>
                    <a:pt x="8697" y="0"/>
                    <a:pt x="0" y="13361"/>
                    <a:pt x="0" y="18943"/>
                  </a:cubicBezTo>
                  <a:lnTo>
                    <a:pt x="19100" y="19152"/>
                  </a:lnTo>
                  <a:lnTo>
                    <a:pt x="38200" y="19152"/>
                  </a:lnTo>
                  <a:cubicBezTo>
                    <a:pt x="38765" y="14362"/>
                    <a:pt x="29577" y="0"/>
                    <a:pt x="19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7310761" y="1697022"/>
              <a:ext cx="295738" cy="316907"/>
            </a:xfrm>
            <a:custGeom>
              <a:avLst/>
              <a:gdLst/>
              <a:ahLst/>
              <a:cxnLst/>
              <a:rect l="l" t="t" r="r" b="b"/>
              <a:pathLst>
                <a:path w="13904" h="14901" extrusionOk="0">
                  <a:moveTo>
                    <a:pt x="6276" y="1"/>
                  </a:moveTo>
                  <a:cubicBezTo>
                    <a:pt x="5655" y="1"/>
                    <a:pt x="5034" y="119"/>
                    <a:pt x="4433" y="367"/>
                  </a:cubicBezTo>
                  <a:cubicBezTo>
                    <a:pt x="1359" y="1638"/>
                    <a:pt x="1" y="5838"/>
                    <a:pt x="1391" y="9750"/>
                  </a:cubicBezTo>
                  <a:cubicBezTo>
                    <a:pt x="2510" y="12899"/>
                    <a:pt x="5070" y="14900"/>
                    <a:pt x="7629" y="14900"/>
                  </a:cubicBezTo>
                  <a:cubicBezTo>
                    <a:pt x="8251" y="14900"/>
                    <a:pt x="8872" y="14782"/>
                    <a:pt x="9472" y="14534"/>
                  </a:cubicBezTo>
                  <a:cubicBezTo>
                    <a:pt x="12541" y="13265"/>
                    <a:pt x="13904" y="9065"/>
                    <a:pt x="12513" y="5151"/>
                  </a:cubicBezTo>
                  <a:cubicBezTo>
                    <a:pt x="11394" y="2003"/>
                    <a:pt x="8834" y="1"/>
                    <a:pt x="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8145491" y="1697022"/>
              <a:ext cx="295844" cy="316907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4" y="1"/>
                  </a:moveTo>
                  <a:cubicBezTo>
                    <a:pt x="5075" y="1"/>
                    <a:pt x="2515" y="2003"/>
                    <a:pt x="1396" y="5151"/>
                  </a:cubicBezTo>
                  <a:cubicBezTo>
                    <a:pt x="0" y="9065"/>
                    <a:pt x="1363" y="13265"/>
                    <a:pt x="4438" y="14534"/>
                  </a:cubicBezTo>
                  <a:cubicBezTo>
                    <a:pt x="5038" y="14782"/>
                    <a:pt x="5659" y="14900"/>
                    <a:pt x="6280" y="14900"/>
                  </a:cubicBezTo>
                  <a:cubicBezTo>
                    <a:pt x="8839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7" y="367"/>
                  </a:cubicBezTo>
                  <a:cubicBezTo>
                    <a:pt x="8876" y="119"/>
                    <a:pt x="8255" y="1"/>
                    <a:pt x="7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7517530" y="1690323"/>
              <a:ext cx="715821" cy="531368"/>
            </a:xfrm>
            <a:custGeom>
              <a:avLst/>
              <a:gdLst/>
              <a:ahLst/>
              <a:cxnLst/>
              <a:rect l="l" t="t" r="r" b="b"/>
              <a:pathLst>
                <a:path w="33654" h="24985" extrusionOk="0">
                  <a:moveTo>
                    <a:pt x="16829" y="0"/>
                  </a:moveTo>
                  <a:cubicBezTo>
                    <a:pt x="13737" y="0"/>
                    <a:pt x="3718" y="1748"/>
                    <a:pt x="1" y="11581"/>
                  </a:cubicBezTo>
                  <a:cubicBezTo>
                    <a:pt x="1860" y="18707"/>
                    <a:pt x="10399" y="24984"/>
                    <a:pt x="16829" y="24984"/>
                  </a:cubicBezTo>
                  <a:cubicBezTo>
                    <a:pt x="23255" y="24984"/>
                    <a:pt x="31794" y="18707"/>
                    <a:pt x="33653" y="11581"/>
                  </a:cubicBezTo>
                  <a:cubicBezTo>
                    <a:pt x="29935" y="1748"/>
                    <a:pt x="19917" y="0"/>
                    <a:pt x="16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797439" y="1704422"/>
              <a:ext cx="155909" cy="45002"/>
            </a:xfrm>
            <a:custGeom>
              <a:avLst/>
              <a:gdLst/>
              <a:ahLst/>
              <a:cxnLst/>
              <a:rect l="l" t="t" r="r" b="b"/>
              <a:pathLst>
                <a:path w="7330" h="2116" extrusionOk="0">
                  <a:moveTo>
                    <a:pt x="3668" y="464"/>
                  </a:moveTo>
                  <a:cubicBezTo>
                    <a:pt x="4854" y="608"/>
                    <a:pt x="6612" y="978"/>
                    <a:pt x="6839" y="1373"/>
                  </a:cubicBezTo>
                  <a:cubicBezTo>
                    <a:pt x="6852" y="1396"/>
                    <a:pt x="6848" y="1406"/>
                    <a:pt x="6844" y="1423"/>
                  </a:cubicBezTo>
                  <a:cubicBezTo>
                    <a:pt x="6777" y="1582"/>
                    <a:pt x="6469" y="1651"/>
                    <a:pt x="6035" y="1651"/>
                  </a:cubicBezTo>
                  <a:cubicBezTo>
                    <a:pt x="5414" y="1651"/>
                    <a:pt x="4535" y="1510"/>
                    <a:pt x="3728" y="1290"/>
                  </a:cubicBezTo>
                  <a:lnTo>
                    <a:pt x="3668" y="1271"/>
                  </a:lnTo>
                  <a:lnTo>
                    <a:pt x="3603" y="1290"/>
                  </a:lnTo>
                  <a:cubicBezTo>
                    <a:pt x="2801" y="1510"/>
                    <a:pt x="1926" y="1650"/>
                    <a:pt x="1305" y="1650"/>
                  </a:cubicBezTo>
                  <a:cubicBezTo>
                    <a:pt x="867" y="1650"/>
                    <a:pt x="556" y="1580"/>
                    <a:pt x="487" y="1419"/>
                  </a:cubicBezTo>
                  <a:cubicBezTo>
                    <a:pt x="483" y="1406"/>
                    <a:pt x="478" y="1396"/>
                    <a:pt x="497" y="1373"/>
                  </a:cubicBezTo>
                  <a:cubicBezTo>
                    <a:pt x="724" y="978"/>
                    <a:pt x="2477" y="608"/>
                    <a:pt x="3668" y="464"/>
                  </a:cubicBezTo>
                  <a:close/>
                  <a:moveTo>
                    <a:pt x="3640" y="0"/>
                  </a:moveTo>
                  <a:cubicBezTo>
                    <a:pt x="3121" y="66"/>
                    <a:pt x="525" y="409"/>
                    <a:pt x="98" y="1141"/>
                  </a:cubicBezTo>
                  <a:cubicBezTo>
                    <a:pt x="10" y="1284"/>
                    <a:pt x="1" y="1447"/>
                    <a:pt x="65" y="1600"/>
                  </a:cubicBezTo>
                  <a:cubicBezTo>
                    <a:pt x="230" y="1989"/>
                    <a:pt x="749" y="2116"/>
                    <a:pt x="1356" y="2116"/>
                  </a:cubicBezTo>
                  <a:cubicBezTo>
                    <a:pt x="2190" y="2116"/>
                    <a:pt x="3191" y="1877"/>
                    <a:pt x="3668" y="1748"/>
                  </a:cubicBezTo>
                  <a:cubicBezTo>
                    <a:pt x="4141" y="1878"/>
                    <a:pt x="5142" y="2114"/>
                    <a:pt x="5977" y="2114"/>
                  </a:cubicBezTo>
                  <a:cubicBezTo>
                    <a:pt x="6584" y="2114"/>
                    <a:pt x="7103" y="1990"/>
                    <a:pt x="7265" y="1600"/>
                  </a:cubicBezTo>
                  <a:cubicBezTo>
                    <a:pt x="7330" y="1447"/>
                    <a:pt x="7321" y="1284"/>
                    <a:pt x="7233" y="1141"/>
                  </a:cubicBezTo>
                  <a:cubicBezTo>
                    <a:pt x="6807" y="409"/>
                    <a:pt x="4210" y="66"/>
                    <a:pt x="3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7477992" y="1700594"/>
              <a:ext cx="108796" cy="128477"/>
            </a:xfrm>
            <a:custGeom>
              <a:avLst/>
              <a:gdLst/>
              <a:ahLst/>
              <a:cxnLst/>
              <a:rect l="l" t="t" r="r" b="b"/>
              <a:pathLst>
                <a:path w="5115" h="6041" extrusionOk="0">
                  <a:moveTo>
                    <a:pt x="358" y="0"/>
                  </a:moveTo>
                  <a:lnTo>
                    <a:pt x="0" y="292"/>
                  </a:lnTo>
                  <a:lnTo>
                    <a:pt x="4757" y="6040"/>
                  </a:lnTo>
                  <a:lnTo>
                    <a:pt x="5114" y="574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8164037" y="1700594"/>
              <a:ext cx="108775" cy="128477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7" y="6040"/>
                  </a:lnTo>
                  <a:lnTo>
                    <a:pt x="5113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7743907" y="1881587"/>
              <a:ext cx="263514" cy="9783"/>
            </a:xfrm>
            <a:custGeom>
              <a:avLst/>
              <a:gdLst/>
              <a:ahLst/>
              <a:cxnLst/>
              <a:rect l="l" t="t" r="r" b="b"/>
              <a:pathLst>
                <a:path w="12389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7689695" y="1961951"/>
              <a:ext cx="371948" cy="8677"/>
            </a:xfrm>
            <a:custGeom>
              <a:avLst/>
              <a:gdLst/>
              <a:ahLst/>
              <a:cxnLst/>
              <a:rect l="l" t="t" r="r" b="b"/>
              <a:pathLst>
                <a:path w="17487" h="408" extrusionOk="0">
                  <a:moveTo>
                    <a:pt x="0" y="0"/>
                  </a:moveTo>
                  <a:lnTo>
                    <a:pt x="0" y="407"/>
                  </a:lnTo>
                  <a:lnTo>
                    <a:pt x="17486" y="407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7743907" y="2038720"/>
              <a:ext cx="263514" cy="9804"/>
            </a:xfrm>
            <a:custGeom>
              <a:avLst/>
              <a:gdLst/>
              <a:ahLst/>
              <a:cxnLst/>
              <a:rect l="l" t="t" r="r" b="b"/>
              <a:pathLst>
                <a:path w="12389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7679827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2" y="0"/>
                  </a:moveTo>
                  <a:cubicBezTo>
                    <a:pt x="417" y="0"/>
                    <a:pt x="0" y="849"/>
                    <a:pt x="0" y="1892"/>
                  </a:cubicBezTo>
                  <a:cubicBezTo>
                    <a:pt x="0" y="2940"/>
                    <a:pt x="417" y="3789"/>
                    <a:pt x="932" y="3789"/>
                  </a:cubicBezTo>
                  <a:cubicBezTo>
                    <a:pt x="1446" y="3789"/>
                    <a:pt x="1859" y="2940"/>
                    <a:pt x="1859" y="1892"/>
                  </a:cubicBezTo>
                  <a:cubicBezTo>
                    <a:pt x="1859" y="849"/>
                    <a:pt x="144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8007164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28" y="0"/>
                  </a:moveTo>
                  <a:cubicBezTo>
                    <a:pt x="413" y="0"/>
                    <a:pt x="0" y="849"/>
                    <a:pt x="0" y="1892"/>
                  </a:cubicBezTo>
                  <a:cubicBezTo>
                    <a:pt x="0" y="2940"/>
                    <a:pt x="413" y="3789"/>
                    <a:pt x="928" y="3789"/>
                  </a:cubicBezTo>
                  <a:cubicBezTo>
                    <a:pt x="1442" y="3789"/>
                    <a:pt x="1859" y="2940"/>
                    <a:pt x="1859" y="1892"/>
                  </a:cubicBezTo>
                  <a:cubicBezTo>
                    <a:pt x="1859" y="849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7361039" y="1775003"/>
              <a:ext cx="128407" cy="134113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2" y="24"/>
                    <a:pt x="1402" y="367"/>
                    <a:pt x="882" y="952"/>
                  </a:cubicBezTo>
                  <a:cubicBezTo>
                    <a:pt x="298" y="1600"/>
                    <a:pt x="1" y="2449"/>
                    <a:pt x="71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5" y="1258"/>
                  </a:cubicBezTo>
                  <a:cubicBezTo>
                    <a:pt x="1661" y="770"/>
                    <a:pt x="2236" y="479"/>
                    <a:pt x="2797" y="460"/>
                  </a:cubicBezTo>
                  <a:cubicBezTo>
                    <a:pt x="2816" y="459"/>
                    <a:pt x="2836" y="459"/>
                    <a:pt x="2856" y="459"/>
                  </a:cubicBezTo>
                  <a:cubicBezTo>
                    <a:pt x="3403" y="459"/>
                    <a:pt x="3967" y="713"/>
                    <a:pt x="4410" y="1155"/>
                  </a:cubicBezTo>
                  <a:cubicBezTo>
                    <a:pt x="4883" y="1624"/>
                    <a:pt x="5161" y="2231"/>
                    <a:pt x="5207" y="2852"/>
                  </a:cubicBezTo>
                  <a:cubicBezTo>
                    <a:pt x="4832" y="2875"/>
                    <a:pt x="4466" y="3051"/>
                    <a:pt x="4164" y="3357"/>
                  </a:cubicBezTo>
                  <a:cubicBezTo>
                    <a:pt x="3752" y="3784"/>
                    <a:pt x="3561" y="4358"/>
                    <a:pt x="3655" y="4897"/>
                  </a:cubicBezTo>
                  <a:cubicBezTo>
                    <a:pt x="3743" y="5434"/>
                    <a:pt x="4109" y="5898"/>
                    <a:pt x="4628" y="6143"/>
                  </a:cubicBezTo>
                  <a:cubicBezTo>
                    <a:pt x="4855" y="6250"/>
                    <a:pt x="5096" y="6305"/>
                    <a:pt x="5328" y="6305"/>
                  </a:cubicBezTo>
                  <a:cubicBezTo>
                    <a:pt x="5578" y="6305"/>
                    <a:pt x="5819" y="6241"/>
                    <a:pt x="6037" y="6115"/>
                  </a:cubicBezTo>
                  <a:lnTo>
                    <a:pt x="5805" y="5717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6"/>
                  </a:cubicBezTo>
                  <a:cubicBezTo>
                    <a:pt x="4438" y="5546"/>
                    <a:pt x="4173" y="5207"/>
                    <a:pt x="4109" y="4822"/>
                  </a:cubicBezTo>
                  <a:cubicBezTo>
                    <a:pt x="4039" y="4433"/>
                    <a:pt x="4192" y="3992"/>
                    <a:pt x="4494" y="3682"/>
                  </a:cubicBezTo>
                  <a:cubicBezTo>
                    <a:pt x="4729" y="3442"/>
                    <a:pt x="5014" y="3312"/>
                    <a:pt x="5291" y="3312"/>
                  </a:cubicBezTo>
                  <a:cubicBezTo>
                    <a:pt x="5330" y="3312"/>
                    <a:pt x="5369" y="3315"/>
                    <a:pt x="5407" y="3320"/>
                  </a:cubicBezTo>
                  <a:lnTo>
                    <a:pt x="5662" y="3357"/>
                  </a:lnTo>
                  <a:lnTo>
                    <a:pt x="5671" y="3098"/>
                  </a:lnTo>
                  <a:cubicBezTo>
                    <a:pt x="5694" y="2272"/>
                    <a:pt x="5356" y="1448"/>
                    <a:pt x="4740" y="830"/>
                  </a:cubicBezTo>
                  <a:cubicBezTo>
                    <a:pt x="4204" y="300"/>
                    <a:pt x="3516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8260849" y="1775003"/>
              <a:ext cx="128301" cy="134113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18" y="1"/>
                    <a:pt x="1834" y="300"/>
                    <a:pt x="1299" y="830"/>
                  </a:cubicBezTo>
                  <a:cubicBezTo>
                    <a:pt x="683" y="1448"/>
                    <a:pt x="344" y="2272"/>
                    <a:pt x="367" y="3098"/>
                  </a:cubicBezTo>
                  <a:lnTo>
                    <a:pt x="372" y="3357"/>
                  </a:lnTo>
                  <a:lnTo>
                    <a:pt x="627" y="3320"/>
                  </a:lnTo>
                  <a:cubicBezTo>
                    <a:pt x="666" y="3315"/>
                    <a:pt x="705" y="3312"/>
                    <a:pt x="745" y="3312"/>
                  </a:cubicBezTo>
                  <a:cubicBezTo>
                    <a:pt x="1023" y="3312"/>
                    <a:pt x="1308" y="3442"/>
                    <a:pt x="1540" y="3682"/>
                  </a:cubicBezTo>
                  <a:cubicBezTo>
                    <a:pt x="1846" y="3992"/>
                    <a:pt x="1994" y="4433"/>
                    <a:pt x="1930" y="4822"/>
                  </a:cubicBezTo>
                  <a:cubicBezTo>
                    <a:pt x="1864" y="5207"/>
                    <a:pt x="1596" y="5546"/>
                    <a:pt x="1215" y="5726"/>
                  </a:cubicBezTo>
                  <a:cubicBezTo>
                    <a:pt x="1046" y="5804"/>
                    <a:pt x="874" y="5843"/>
                    <a:pt x="709" y="5843"/>
                  </a:cubicBezTo>
                  <a:cubicBezTo>
                    <a:pt x="539" y="5843"/>
                    <a:pt x="376" y="5802"/>
                    <a:pt x="233" y="5717"/>
                  </a:cubicBezTo>
                  <a:lnTo>
                    <a:pt x="0" y="6115"/>
                  </a:lnTo>
                  <a:cubicBezTo>
                    <a:pt x="219" y="6241"/>
                    <a:pt x="460" y="6305"/>
                    <a:pt x="710" y="6305"/>
                  </a:cubicBezTo>
                  <a:cubicBezTo>
                    <a:pt x="942" y="6305"/>
                    <a:pt x="1179" y="6250"/>
                    <a:pt x="1410" y="6143"/>
                  </a:cubicBezTo>
                  <a:cubicBezTo>
                    <a:pt x="1930" y="5898"/>
                    <a:pt x="2291" y="5434"/>
                    <a:pt x="2384" y="4897"/>
                  </a:cubicBezTo>
                  <a:cubicBezTo>
                    <a:pt x="2476" y="4358"/>
                    <a:pt x="2281" y="3784"/>
                    <a:pt x="1869" y="3357"/>
                  </a:cubicBezTo>
                  <a:cubicBezTo>
                    <a:pt x="1573" y="3051"/>
                    <a:pt x="1207" y="2875"/>
                    <a:pt x="830" y="2852"/>
                  </a:cubicBezTo>
                  <a:cubicBezTo>
                    <a:pt x="873" y="2231"/>
                    <a:pt x="1155" y="1624"/>
                    <a:pt x="1624" y="1155"/>
                  </a:cubicBezTo>
                  <a:cubicBezTo>
                    <a:pt x="2071" y="713"/>
                    <a:pt x="2640" y="459"/>
                    <a:pt x="3179" y="459"/>
                  </a:cubicBezTo>
                  <a:cubicBezTo>
                    <a:pt x="3199" y="459"/>
                    <a:pt x="3218" y="459"/>
                    <a:pt x="3237" y="460"/>
                  </a:cubicBezTo>
                  <a:cubicBezTo>
                    <a:pt x="3802" y="479"/>
                    <a:pt x="4378" y="770"/>
                    <a:pt x="4813" y="1258"/>
                  </a:cubicBezTo>
                  <a:cubicBezTo>
                    <a:pt x="5313" y="1814"/>
                    <a:pt x="5564" y="2533"/>
                    <a:pt x="5508" y="3232"/>
                  </a:cubicBezTo>
                  <a:lnTo>
                    <a:pt x="5967" y="3269"/>
                  </a:lnTo>
                  <a:cubicBezTo>
                    <a:pt x="6032" y="2449"/>
                    <a:pt x="5741" y="1600"/>
                    <a:pt x="5156" y="952"/>
                  </a:cubicBezTo>
                  <a:cubicBezTo>
                    <a:pt x="4637" y="367"/>
                    <a:pt x="3941" y="24"/>
                    <a:pt x="3250" y="1"/>
                  </a:cubicBezTo>
                  <a:cubicBezTo>
                    <a:pt x="3230" y="1"/>
                    <a:pt x="3210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7616235" y="1525981"/>
              <a:ext cx="137383" cy="73479"/>
            </a:xfrm>
            <a:custGeom>
              <a:avLst/>
              <a:gdLst/>
              <a:ahLst/>
              <a:cxnLst/>
              <a:rect l="l" t="t" r="r" b="b"/>
              <a:pathLst>
                <a:path w="6459" h="3455" extrusionOk="0">
                  <a:moveTo>
                    <a:pt x="4841" y="0"/>
                  </a:moveTo>
                  <a:cubicBezTo>
                    <a:pt x="2881" y="0"/>
                    <a:pt x="914" y="1170"/>
                    <a:pt x="0" y="3051"/>
                  </a:cubicBezTo>
                  <a:lnTo>
                    <a:pt x="829" y="3455"/>
                  </a:lnTo>
                  <a:cubicBezTo>
                    <a:pt x="1586" y="1891"/>
                    <a:pt x="3216" y="917"/>
                    <a:pt x="4829" y="917"/>
                  </a:cubicBezTo>
                  <a:cubicBezTo>
                    <a:pt x="5273" y="917"/>
                    <a:pt x="5715" y="991"/>
                    <a:pt x="6138" y="1146"/>
                  </a:cubicBezTo>
                  <a:lnTo>
                    <a:pt x="6458" y="284"/>
                  </a:lnTo>
                  <a:cubicBezTo>
                    <a:pt x="5935" y="91"/>
                    <a:pt x="5389" y="0"/>
                    <a:pt x="4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7958758" y="1513987"/>
              <a:ext cx="161035" cy="97490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8" y="0"/>
                    <a:pt x="702" y="166"/>
                    <a:pt x="1" y="499"/>
                  </a:cubicBezTo>
                  <a:lnTo>
                    <a:pt x="395" y="1334"/>
                  </a:lnTo>
                  <a:cubicBezTo>
                    <a:pt x="974" y="1059"/>
                    <a:pt x="1604" y="922"/>
                    <a:pt x="2235" y="922"/>
                  </a:cubicBezTo>
                  <a:cubicBezTo>
                    <a:pt x="2913" y="922"/>
                    <a:pt x="3591" y="1080"/>
                    <a:pt x="4205" y="1394"/>
                  </a:cubicBezTo>
                  <a:cubicBezTo>
                    <a:pt x="5401" y="2006"/>
                    <a:pt x="6324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7" y="574"/>
                  </a:cubicBezTo>
                  <a:cubicBezTo>
                    <a:pt x="3880" y="192"/>
                    <a:pt x="3056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7717386" y="1233832"/>
              <a:ext cx="488508" cy="129817"/>
            </a:xfrm>
            <a:custGeom>
              <a:avLst/>
              <a:gdLst/>
              <a:ahLst/>
              <a:cxnLst/>
              <a:rect l="l" t="t" r="r" b="b"/>
              <a:pathLst>
                <a:path w="22967" h="6104" extrusionOk="0">
                  <a:moveTo>
                    <a:pt x="9246" y="1"/>
                  </a:moveTo>
                  <a:cubicBezTo>
                    <a:pt x="8308" y="1"/>
                    <a:pt x="7401" y="103"/>
                    <a:pt x="6538" y="308"/>
                  </a:cubicBezTo>
                  <a:cubicBezTo>
                    <a:pt x="3431" y="1045"/>
                    <a:pt x="863" y="3270"/>
                    <a:pt x="1" y="5968"/>
                  </a:cubicBezTo>
                  <a:lnTo>
                    <a:pt x="423" y="6103"/>
                  </a:lnTo>
                  <a:cubicBezTo>
                    <a:pt x="1234" y="3544"/>
                    <a:pt x="3677" y="1439"/>
                    <a:pt x="6639" y="735"/>
                  </a:cubicBezTo>
                  <a:cubicBezTo>
                    <a:pt x="7515" y="527"/>
                    <a:pt x="8389" y="440"/>
                    <a:pt x="9239" y="440"/>
                  </a:cubicBezTo>
                  <a:cubicBezTo>
                    <a:pt x="11504" y="440"/>
                    <a:pt x="13602" y="1059"/>
                    <a:pt x="15133" y="1676"/>
                  </a:cubicBezTo>
                  <a:cubicBezTo>
                    <a:pt x="17844" y="2770"/>
                    <a:pt x="20324" y="4430"/>
                    <a:pt x="22721" y="6034"/>
                  </a:cubicBezTo>
                  <a:lnTo>
                    <a:pt x="22967" y="5667"/>
                  </a:lnTo>
                  <a:cubicBezTo>
                    <a:pt x="20551" y="4054"/>
                    <a:pt x="18053" y="2380"/>
                    <a:pt x="15294" y="1268"/>
                  </a:cubicBezTo>
                  <a:cubicBezTo>
                    <a:pt x="13212" y="427"/>
                    <a:pt x="11163" y="1"/>
                    <a:pt x="924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8224481" y="1517007"/>
              <a:ext cx="48432" cy="189430"/>
            </a:xfrm>
            <a:custGeom>
              <a:avLst/>
              <a:gdLst/>
              <a:ahLst/>
              <a:cxnLst/>
              <a:rect l="l" t="t" r="r" b="b"/>
              <a:pathLst>
                <a:path w="2277" h="8907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527"/>
                    <a:pt x="450" y="6194"/>
                    <a:pt x="1887" y="8907"/>
                  </a:cubicBezTo>
                  <a:lnTo>
                    <a:pt x="2277" y="8698"/>
                  </a:lnTo>
                  <a:cubicBezTo>
                    <a:pt x="876" y="6064"/>
                    <a:pt x="441" y="2486"/>
                    <a:pt x="501" y="15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7603304" y="1074827"/>
              <a:ext cx="927138" cy="478136"/>
            </a:xfrm>
            <a:custGeom>
              <a:avLst/>
              <a:gdLst/>
              <a:ahLst/>
              <a:cxnLst/>
              <a:rect l="l" t="t" r="r" b="b"/>
              <a:pathLst>
                <a:path w="43589" h="22482" extrusionOk="0">
                  <a:moveTo>
                    <a:pt x="11330" y="0"/>
                  </a:moveTo>
                  <a:cubicBezTo>
                    <a:pt x="11123" y="0"/>
                    <a:pt x="10915" y="7"/>
                    <a:pt x="10706" y="20"/>
                  </a:cubicBezTo>
                  <a:cubicBezTo>
                    <a:pt x="7469" y="229"/>
                    <a:pt x="4405" y="1925"/>
                    <a:pt x="2518" y="4563"/>
                  </a:cubicBezTo>
                  <a:cubicBezTo>
                    <a:pt x="626" y="7197"/>
                    <a:pt x="1" y="10640"/>
                    <a:pt x="840" y="13775"/>
                  </a:cubicBezTo>
                  <a:lnTo>
                    <a:pt x="1266" y="13663"/>
                  </a:lnTo>
                  <a:cubicBezTo>
                    <a:pt x="459" y="10655"/>
                    <a:pt x="1058" y="7349"/>
                    <a:pt x="2875" y="4818"/>
                  </a:cubicBezTo>
                  <a:cubicBezTo>
                    <a:pt x="4687" y="2287"/>
                    <a:pt x="7627" y="660"/>
                    <a:pt x="10733" y="460"/>
                  </a:cubicBezTo>
                  <a:cubicBezTo>
                    <a:pt x="10930" y="447"/>
                    <a:pt x="11127" y="441"/>
                    <a:pt x="11323" y="441"/>
                  </a:cubicBezTo>
                  <a:cubicBezTo>
                    <a:pt x="14258" y="441"/>
                    <a:pt x="17046" y="1825"/>
                    <a:pt x="19746" y="3168"/>
                  </a:cubicBezTo>
                  <a:cubicBezTo>
                    <a:pt x="22517" y="4544"/>
                    <a:pt x="25378" y="5967"/>
                    <a:pt x="28461" y="5973"/>
                  </a:cubicBezTo>
                  <a:cubicBezTo>
                    <a:pt x="30269" y="5973"/>
                    <a:pt x="33138" y="5235"/>
                    <a:pt x="34923" y="4026"/>
                  </a:cubicBezTo>
                  <a:lnTo>
                    <a:pt x="34923" y="4026"/>
                  </a:lnTo>
                  <a:cubicBezTo>
                    <a:pt x="34705" y="7396"/>
                    <a:pt x="32633" y="10668"/>
                    <a:pt x="29657" y="12273"/>
                  </a:cubicBezTo>
                  <a:lnTo>
                    <a:pt x="29263" y="12486"/>
                  </a:lnTo>
                  <a:lnTo>
                    <a:pt x="29670" y="12671"/>
                  </a:lnTo>
                  <a:cubicBezTo>
                    <a:pt x="31480" y="13476"/>
                    <a:pt x="33451" y="13874"/>
                    <a:pt x="35422" y="13874"/>
                  </a:cubicBezTo>
                  <a:cubicBezTo>
                    <a:pt x="37865" y="13874"/>
                    <a:pt x="40308" y="13263"/>
                    <a:pt x="42443" y="12059"/>
                  </a:cubicBezTo>
                  <a:lnTo>
                    <a:pt x="42443" y="12059"/>
                  </a:lnTo>
                  <a:cubicBezTo>
                    <a:pt x="42938" y="15133"/>
                    <a:pt x="40143" y="19366"/>
                    <a:pt x="38539" y="20910"/>
                  </a:cubicBezTo>
                  <a:cubicBezTo>
                    <a:pt x="37702" y="21718"/>
                    <a:pt x="36555" y="22033"/>
                    <a:pt x="35333" y="22033"/>
                  </a:cubicBezTo>
                  <a:cubicBezTo>
                    <a:pt x="33995" y="22033"/>
                    <a:pt x="32567" y="21656"/>
                    <a:pt x="31354" y="21133"/>
                  </a:cubicBezTo>
                  <a:cubicBezTo>
                    <a:pt x="29221" y="20209"/>
                    <a:pt x="27380" y="18661"/>
                    <a:pt x="25605" y="17159"/>
                  </a:cubicBezTo>
                  <a:lnTo>
                    <a:pt x="25091" y="16728"/>
                  </a:lnTo>
                  <a:cubicBezTo>
                    <a:pt x="23125" y="15078"/>
                    <a:pt x="20997" y="13409"/>
                    <a:pt x="18438" y="12685"/>
                  </a:cubicBezTo>
                  <a:cubicBezTo>
                    <a:pt x="17721" y="12481"/>
                    <a:pt x="16924" y="12366"/>
                    <a:pt x="16112" y="12366"/>
                  </a:cubicBezTo>
                  <a:cubicBezTo>
                    <a:pt x="14269" y="12366"/>
                    <a:pt x="12343" y="12959"/>
                    <a:pt x="11072" y="14442"/>
                  </a:cubicBezTo>
                  <a:lnTo>
                    <a:pt x="11405" y="14729"/>
                  </a:lnTo>
                  <a:cubicBezTo>
                    <a:pt x="12582" y="13354"/>
                    <a:pt x="14381" y="12806"/>
                    <a:pt x="16110" y="12806"/>
                  </a:cubicBezTo>
                  <a:cubicBezTo>
                    <a:pt x="16880" y="12806"/>
                    <a:pt x="17636" y="12914"/>
                    <a:pt x="18317" y="13107"/>
                  </a:cubicBezTo>
                  <a:cubicBezTo>
                    <a:pt x="20793" y="13807"/>
                    <a:pt x="22879" y="15444"/>
                    <a:pt x="24808" y="17061"/>
                  </a:cubicBezTo>
                  <a:lnTo>
                    <a:pt x="25322" y="17498"/>
                  </a:lnTo>
                  <a:cubicBezTo>
                    <a:pt x="27126" y="19019"/>
                    <a:pt x="28985" y="20590"/>
                    <a:pt x="31182" y="21535"/>
                  </a:cubicBezTo>
                  <a:cubicBezTo>
                    <a:pt x="31887" y="21837"/>
                    <a:pt x="33592" y="22481"/>
                    <a:pt x="35368" y="22481"/>
                  </a:cubicBezTo>
                  <a:cubicBezTo>
                    <a:pt x="36596" y="22481"/>
                    <a:pt x="37862" y="22175"/>
                    <a:pt x="38845" y="21225"/>
                  </a:cubicBezTo>
                  <a:cubicBezTo>
                    <a:pt x="40561" y="19575"/>
                    <a:pt x="43588" y="14924"/>
                    <a:pt x="42814" y="11661"/>
                  </a:cubicBezTo>
                  <a:lnTo>
                    <a:pt x="42744" y="11374"/>
                  </a:lnTo>
                  <a:lnTo>
                    <a:pt x="42484" y="11526"/>
                  </a:lnTo>
                  <a:cubicBezTo>
                    <a:pt x="40358" y="12791"/>
                    <a:pt x="37892" y="13433"/>
                    <a:pt x="35426" y="13433"/>
                  </a:cubicBezTo>
                  <a:cubicBezTo>
                    <a:pt x="33661" y="13433"/>
                    <a:pt x="31896" y="13105"/>
                    <a:pt x="30254" y="12440"/>
                  </a:cubicBezTo>
                  <a:cubicBezTo>
                    <a:pt x="33329" y="10599"/>
                    <a:pt x="35327" y="7174"/>
                    <a:pt x="35382" y="3581"/>
                  </a:cubicBezTo>
                  <a:lnTo>
                    <a:pt x="35387" y="3117"/>
                  </a:lnTo>
                  <a:lnTo>
                    <a:pt x="35025" y="3404"/>
                  </a:lnTo>
                  <a:cubicBezTo>
                    <a:pt x="33273" y="4795"/>
                    <a:pt x="30087" y="5532"/>
                    <a:pt x="28461" y="5532"/>
                  </a:cubicBezTo>
                  <a:cubicBezTo>
                    <a:pt x="25485" y="5532"/>
                    <a:pt x="22666" y="4132"/>
                    <a:pt x="19945" y="2774"/>
                  </a:cubicBezTo>
                  <a:cubicBezTo>
                    <a:pt x="17198" y="1411"/>
                    <a:pt x="14358" y="0"/>
                    <a:pt x="113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8269442" y="1549352"/>
              <a:ext cx="37393" cy="156784"/>
            </a:xfrm>
            <a:custGeom>
              <a:avLst/>
              <a:gdLst/>
              <a:ahLst/>
              <a:cxnLst/>
              <a:rect l="l" t="t" r="r" b="b"/>
              <a:pathLst>
                <a:path w="1758" h="7372" extrusionOk="0">
                  <a:moveTo>
                    <a:pt x="1359" y="0"/>
                  </a:moveTo>
                  <a:cubicBezTo>
                    <a:pt x="418" y="2007"/>
                    <a:pt x="0" y="5313"/>
                    <a:pt x="927" y="7371"/>
                  </a:cubicBezTo>
                  <a:lnTo>
                    <a:pt x="1331" y="7191"/>
                  </a:lnTo>
                  <a:cubicBezTo>
                    <a:pt x="454" y="5248"/>
                    <a:pt x="858" y="2105"/>
                    <a:pt x="1757" y="186"/>
                  </a:cubicBezTo>
                  <a:lnTo>
                    <a:pt x="13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7478184" y="1383436"/>
              <a:ext cx="159163" cy="323989"/>
            </a:xfrm>
            <a:custGeom>
              <a:avLst/>
              <a:gdLst/>
              <a:ahLst/>
              <a:cxnLst/>
              <a:rect l="l" t="t" r="r" b="b"/>
              <a:pathLst>
                <a:path w="7483" h="15234" extrusionOk="0">
                  <a:moveTo>
                    <a:pt x="7052" y="0"/>
                  </a:moveTo>
                  <a:cubicBezTo>
                    <a:pt x="6023" y="4511"/>
                    <a:pt x="3965" y="10765"/>
                    <a:pt x="0" y="14932"/>
                  </a:cubicBezTo>
                  <a:lnTo>
                    <a:pt x="316" y="15233"/>
                  </a:lnTo>
                  <a:cubicBezTo>
                    <a:pt x="4354" y="10996"/>
                    <a:pt x="6440" y="4663"/>
                    <a:pt x="7483" y="97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7447813" y="1350772"/>
              <a:ext cx="142424" cy="340301"/>
            </a:xfrm>
            <a:custGeom>
              <a:avLst/>
              <a:gdLst/>
              <a:ahLst/>
              <a:cxnLst/>
              <a:rect l="l" t="t" r="r" b="b"/>
              <a:pathLst>
                <a:path w="6696" h="16001" extrusionOk="0">
                  <a:moveTo>
                    <a:pt x="6384" y="1"/>
                  </a:moveTo>
                  <a:cubicBezTo>
                    <a:pt x="2361" y="4040"/>
                    <a:pt x="1" y="10766"/>
                    <a:pt x="775" y="16001"/>
                  </a:cubicBezTo>
                  <a:lnTo>
                    <a:pt x="1206" y="15939"/>
                  </a:lnTo>
                  <a:cubicBezTo>
                    <a:pt x="465" y="10910"/>
                    <a:pt x="2824" y="4192"/>
                    <a:pt x="6696" y="313"/>
                  </a:cubicBezTo>
                  <a:lnTo>
                    <a:pt x="638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7397535" y="1285422"/>
              <a:ext cx="189835" cy="413823"/>
            </a:xfrm>
            <a:custGeom>
              <a:avLst/>
              <a:gdLst/>
              <a:ahLst/>
              <a:cxnLst/>
              <a:rect l="l" t="t" r="r" b="b"/>
              <a:pathLst>
                <a:path w="8925" h="19458" extrusionOk="0">
                  <a:moveTo>
                    <a:pt x="8883" y="1"/>
                  </a:moveTo>
                  <a:cubicBezTo>
                    <a:pt x="4854" y="395"/>
                    <a:pt x="2040" y="3983"/>
                    <a:pt x="1034" y="7358"/>
                  </a:cubicBezTo>
                  <a:cubicBezTo>
                    <a:pt x="1" y="10817"/>
                    <a:pt x="617" y="15346"/>
                    <a:pt x="1109" y="18985"/>
                  </a:cubicBezTo>
                  <a:lnTo>
                    <a:pt x="1173" y="19457"/>
                  </a:lnTo>
                  <a:lnTo>
                    <a:pt x="1609" y="19397"/>
                  </a:lnTo>
                  <a:lnTo>
                    <a:pt x="1544" y="18924"/>
                  </a:lnTo>
                  <a:cubicBezTo>
                    <a:pt x="1058" y="15327"/>
                    <a:pt x="450" y="10853"/>
                    <a:pt x="1456" y="7483"/>
                  </a:cubicBezTo>
                  <a:cubicBezTo>
                    <a:pt x="2416" y="4248"/>
                    <a:pt x="5100" y="812"/>
                    <a:pt x="8925" y="437"/>
                  </a:cubicBezTo>
                  <a:lnTo>
                    <a:pt x="88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316078" y="1708016"/>
              <a:ext cx="66384" cy="67227"/>
            </a:xfrm>
            <a:custGeom>
              <a:avLst/>
              <a:gdLst/>
              <a:ahLst/>
              <a:cxnLst/>
              <a:rect l="l" t="t" r="r" b="b"/>
              <a:pathLst>
                <a:path w="3121" h="3161" extrusionOk="0">
                  <a:moveTo>
                    <a:pt x="1757" y="0"/>
                  </a:moveTo>
                  <a:cubicBezTo>
                    <a:pt x="1479" y="0"/>
                    <a:pt x="1202" y="70"/>
                    <a:pt x="961" y="216"/>
                  </a:cubicBezTo>
                  <a:cubicBezTo>
                    <a:pt x="261" y="642"/>
                    <a:pt x="1" y="1644"/>
                    <a:pt x="405" y="2358"/>
                  </a:cubicBezTo>
                  <a:cubicBezTo>
                    <a:pt x="687" y="2863"/>
                    <a:pt x="1257" y="3160"/>
                    <a:pt x="1828" y="3160"/>
                  </a:cubicBezTo>
                  <a:cubicBezTo>
                    <a:pt x="2069" y="3160"/>
                    <a:pt x="2310" y="3105"/>
                    <a:pt x="2523" y="2993"/>
                  </a:cubicBezTo>
                  <a:lnTo>
                    <a:pt x="2324" y="2604"/>
                  </a:lnTo>
                  <a:cubicBezTo>
                    <a:pt x="2172" y="2683"/>
                    <a:pt x="2001" y="2720"/>
                    <a:pt x="1828" y="2720"/>
                  </a:cubicBezTo>
                  <a:cubicBezTo>
                    <a:pt x="1413" y="2720"/>
                    <a:pt x="988" y="2505"/>
                    <a:pt x="784" y="2144"/>
                  </a:cubicBezTo>
                  <a:cubicBezTo>
                    <a:pt x="502" y="1635"/>
                    <a:pt x="692" y="898"/>
                    <a:pt x="1193" y="592"/>
                  </a:cubicBezTo>
                  <a:cubicBezTo>
                    <a:pt x="1361" y="490"/>
                    <a:pt x="1559" y="441"/>
                    <a:pt x="1759" y="441"/>
                  </a:cubicBezTo>
                  <a:cubicBezTo>
                    <a:pt x="2147" y="441"/>
                    <a:pt x="2544" y="623"/>
                    <a:pt x="2755" y="944"/>
                  </a:cubicBezTo>
                  <a:lnTo>
                    <a:pt x="3121" y="704"/>
                  </a:lnTo>
                  <a:cubicBezTo>
                    <a:pt x="2826" y="253"/>
                    <a:pt x="2289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7288196" y="1824212"/>
              <a:ext cx="60258" cy="60059"/>
            </a:xfrm>
            <a:custGeom>
              <a:avLst/>
              <a:gdLst/>
              <a:ahLst/>
              <a:cxnLst/>
              <a:rect l="l" t="t" r="r" b="b"/>
              <a:pathLst>
                <a:path w="2833" h="2824" extrusionOk="0">
                  <a:moveTo>
                    <a:pt x="1497" y="0"/>
                  </a:moveTo>
                  <a:cubicBezTo>
                    <a:pt x="1420" y="0"/>
                    <a:pt x="1341" y="6"/>
                    <a:pt x="1261" y="18"/>
                  </a:cubicBezTo>
                  <a:cubicBezTo>
                    <a:pt x="839" y="80"/>
                    <a:pt x="477" y="302"/>
                    <a:pt x="265" y="630"/>
                  </a:cubicBezTo>
                  <a:cubicBezTo>
                    <a:pt x="51" y="960"/>
                    <a:pt x="0" y="1387"/>
                    <a:pt x="116" y="1794"/>
                  </a:cubicBezTo>
                  <a:cubicBezTo>
                    <a:pt x="237" y="2207"/>
                    <a:pt x="505" y="2536"/>
                    <a:pt x="862" y="2699"/>
                  </a:cubicBezTo>
                  <a:cubicBezTo>
                    <a:pt x="1034" y="2782"/>
                    <a:pt x="1224" y="2823"/>
                    <a:pt x="1423" y="2823"/>
                  </a:cubicBezTo>
                  <a:cubicBezTo>
                    <a:pt x="1628" y="2823"/>
                    <a:pt x="1836" y="2778"/>
                    <a:pt x="2035" y="2689"/>
                  </a:cubicBezTo>
                  <a:cubicBezTo>
                    <a:pt x="2425" y="2517"/>
                    <a:pt x="2713" y="2207"/>
                    <a:pt x="2833" y="1832"/>
                  </a:cubicBezTo>
                  <a:lnTo>
                    <a:pt x="2411" y="1702"/>
                  </a:lnTo>
                  <a:cubicBezTo>
                    <a:pt x="2332" y="1952"/>
                    <a:pt x="2129" y="2166"/>
                    <a:pt x="1855" y="2286"/>
                  </a:cubicBezTo>
                  <a:cubicBezTo>
                    <a:pt x="1709" y="2350"/>
                    <a:pt x="1559" y="2382"/>
                    <a:pt x="1413" y="2382"/>
                  </a:cubicBezTo>
                  <a:cubicBezTo>
                    <a:pt x="1285" y="2382"/>
                    <a:pt x="1161" y="2357"/>
                    <a:pt x="1048" y="2305"/>
                  </a:cubicBezTo>
                  <a:cubicBezTo>
                    <a:pt x="807" y="2188"/>
                    <a:pt x="621" y="1961"/>
                    <a:pt x="543" y="1674"/>
                  </a:cubicBezTo>
                  <a:cubicBezTo>
                    <a:pt x="460" y="1387"/>
                    <a:pt x="492" y="1094"/>
                    <a:pt x="635" y="872"/>
                  </a:cubicBezTo>
                  <a:cubicBezTo>
                    <a:pt x="779" y="649"/>
                    <a:pt x="1029" y="497"/>
                    <a:pt x="1326" y="450"/>
                  </a:cubicBezTo>
                  <a:cubicBezTo>
                    <a:pt x="1381" y="442"/>
                    <a:pt x="1435" y="438"/>
                    <a:pt x="1488" y="438"/>
                  </a:cubicBezTo>
                  <a:cubicBezTo>
                    <a:pt x="1724" y="438"/>
                    <a:pt x="1943" y="514"/>
                    <a:pt x="2110" y="654"/>
                  </a:cubicBezTo>
                  <a:lnTo>
                    <a:pt x="2392" y="320"/>
                  </a:lnTo>
                  <a:cubicBezTo>
                    <a:pt x="2151" y="113"/>
                    <a:pt x="1836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7687611" y="2206422"/>
              <a:ext cx="362590" cy="194853"/>
            </a:xfrm>
            <a:custGeom>
              <a:avLst/>
              <a:gdLst/>
              <a:ahLst/>
              <a:cxnLst/>
              <a:rect l="l" t="t" r="r" b="b"/>
              <a:pathLst>
                <a:path w="17047" h="9162" extrusionOk="0">
                  <a:moveTo>
                    <a:pt x="1720" y="677"/>
                  </a:moveTo>
                  <a:cubicBezTo>
                    <a:pt x="3957" y="1914"/>
                    <a:pt x="6614" y="2539"/>
                    <a:pt x="9204" y="2539"/>
                  </a:cubicBezTo>
                  <a:cubicBezTo>
                    <a:pt x="11535" y="2539"/>
                    <a:pt x="13812" y="2033"/>
                    <a:pt x="15679" y="1011"/>
                  </a:cubicBezTo>
                  <a:cubicBezTo>
                    <a:pt x="15874" y="1772"/>
                    <a:pt x="16416" y="3895"/>
                    <a:pt x="16588" y="4877"/>
                  </a:cubicBezTo>
                  <a:cubicBezTo>
                    <a:pt x="16481" y="5091"/>
                    <a:pt x="16096" y="5828"/>
                    <a:pt x="15619" y="6390"/>
                  </a:cubicBezTo>
                  <a:cubicBezTo>
                    <a:pt x="15136" y="6955"/>
                    <a:pt x="14436" y="7432"/>
                    <a:pt x="13482" y="7849"/>
                  </a:cubicBezTo>
                  <a:cubicBezTo>
                    <a:pt x="12122" y="8444"/>
                    <a:pt x="10616" y="8728"/>
                    <a:pt x="9090" y="8728"/>
                  </a:cubicBezTo>
                  <a:cubicBezTo>
                    <a:pt x="5927" y="8728"/>
                    <a:pt x="2682" y="7505"/>
                    <a:pt x="492" y="5290"/>
                  </a:cubicBezTo>
                  <a:cubicBezTo>
                    <a:pt x="659" y="4697"/>
                    <a:pt x="1386" y="2068"/>
                    <a:pt x="1720" y="677"/>
                  </a:cubicBezTo>
                  <a:close/>
                  <a:moveTo>
                    <a:pt x="1423" y="1"/>
                  </a:moveTo>
                  <a:lnTo>
                    <a:pt x="1359" y="292"/>
                  </a:lnTo>
                  <a:cubicBezTo>
                    <a:pt x="1034" y="1711"/>
                    <a:pt x="42" y="5258"/>
                    <a:pt x="32" y="5295"/>
                  </a:cubicBezTo>
                  <a:lnTo>
                    <a:pt x="0" y="5416"/>
                  </a:lnTo>
                  <a:lnTo>
                    <a:pt x="88" y="5508"/>
                  </a:lnTo>
                  <a:cubicBezTo>
                    <a:pt x="2360" y="7864"/>
                    <a:pt x="5772" y="9161"/>
                    <a:pt x="9100" y="9161"/>
                  </a:cubicBezTo>
                  <a:cubicBezTo>
                    <a:pt x="10681" y="9161"/>
                    <a:pt x="12249" y="8870"/>
                    <a:pt x="13658" y="8253"/>
                  </a:cubicBezTo>
                  <a:cubicBezTo>
                    <a:pt x="14678" y="7808"/>
                    <a:pt x="15429" y="7293"/>
                    <a:pt x="15953" y="6672"/>
                  </a:cubicBezTo>
                  <a:cubicBezTo>
                    <a:pt x="16550" y="5972"/>
                    <a:pt x="16995" y="5044"/>
                    <a:pt x="17014" y="5003"/>
                  </a:cubicBezTo>
                  <a:lnTo>
                    <a:pt x="17047" y="4943"/>
                  </a:lnTo>
                  <a:lnTo>
                    <a:pt x="17033" y="4873"/>
                  </a:lnTo>
                  <a:cubicBezTo>
                    <a:pt x="16839" y="3696"/>
                    <a:pt x="16064" y="752"/>
                    <a:pt x="16032" y="626"/>
                  </a:cubicBezTo>
                  <a:lnTo>
                    <a:pt x="15957" y="344"/>
                  </a:lnTo>
                  <a:lnTo>
                    <a:pt x="15707" y="493"/>
                  </a:lnTo>
                  <a:cubicBezTo>
                    <a:pt x="13860" y="1570"/>
                    <a:pt x="11562" y="2104"/>
                    <a:pt x="9205" y="2104"/>
                  </a:cubicBezTo>
                  <a:cubicBezTo>
                    <a:pt x="6593" y="2104"/>
                    <a:pt x="3908" y="1448"/>
                    <a:pt x="1684" y="149"/>
                  </a:cubicBezTo>
                  <a:lnTo>
                    <a:pt x="142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726276" y="2231090"/>
              <a:ext cx="37286" cy="121756"/>
            </a:xfrm>
            <a:custGeom>
              <a:avLst/>
              <a:gdLst/>
              <a:ahLst/>
              <a:cxnLst/>
              <a:rect l="l" t="t" r="r" b="b"/>
              <a:pathLst>
                <a:path w="1753" h="5725" extrusionOk="0">
                  <a:moveTo>
                    <a:pt x="1325" y="0"/>
                  </a:moveTo>
                  <a:lnTo>
                    <a:pt x="0" y="5628"/>
                  </a:lnTo>
                  <a:lnTo>
                    <a:pt x="426" y="5725"/>
                  </a:lnTo>
                  <a:lnTo>
                    <a:pt x="1753" y="97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788677" y="2246848"/>
              <a:ext cx="22695" cy="135474"/>
            </a:xfrm>
            <a:custGeom>
              <a:avLst/>
              <a:gdLst/>
              <a:ahLst/>
              <a:cxnLst/>
              <a:rect l="l" t="t" r="r" b="b"/>
              <a:pathLst>
                <a:path w="1067" h="6370" extrusionOk="0">
                  <a:moveTo>
                    <a:pt x="627" y="0"/>
                  </a:moveTo>
                  <a:cubicBezTo>
                    <a:pt x="599" y="811"/>
                    <a:pt x="454" y="2003"/>
                    <a:pt x="315" y="3158"/>
                  </a:cubicBezTo>
                  <a:cubicBezTo>
                    <a:pt x="176" y="4326"/>
                    <a:pt x="28" y="5527"/>
                    <a:pt x="0" y="6357"/>
                  </a:cubicBezTo>
                  <a:lnTo>
                    <a:pt x="441" y="6370"/>
                  </a:lnTo>
                  <a:cubicBezTo>
                    <a:pt x="469" y="5563"/>
                    <a:pt x="612" y="4367"/>
                    <a:pt x="751" y="3213"/>
                  </a:cubicBezTo>
                  <a:cubicBezTo>
                    <a:pt x="890" y="2050"/>
                    <a:pt x="1034" y="845"/>
                    <a:pt x="1066" y="15"/>
                  </a:cubicBez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862030" y="2256397"/>
              <a:ext cx="14527" cy="140451"/>
            </a:xfrm>
            <a:custGeom>
              <a:avLst/>
              <a:gdLst/>
              <a:ahLst/>
              <a:cxnLst/>
              <a:rect l="l" t="t" r="r" b="b"/>
              <a:pathLst>
                <a:path w="683" h="6604" extrusionOk="0">
                  <a:moveTo>
                    <a:pt x="436" y="1"/>
                  </a:moveTo>
                  <a:lnTo>
                    <a:pt x="0" y="24"/>
                  </a:lnTo>
                  <a:cubicBezTo>
                    <a:pt x="37" y="775"/>
                    <a:pt x="79" y="2065"/>
                    <a:pt x="120" y="3311"/>
                  </a:cubicBezTo>
                  <a:cubicBezTo>
                    <a:pt x="158" y="4558"/>
                    <a:pt x="204" y="5852"/>
                    <a:pt x="242" y="6603"/>
                  </a:cubicBezTo>
                  <a:lnTo>
                    <a:pt x="682" y="6584"/>
                  </a:lnTo>
                  <a:cubicBezTo>
                    <a:pt x="640" y="5833"/>
                    <a:pt x="599" y="4545"/>
                    <a:pt x="557" y="3297"/>
                  </a:cubicBezTo>
                  <a:cubicBezTo>
                    <a:pt x="520" y="2046"/>
                    <a:pt x="478" y="757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7923750" y="2254738"/>
              <a:ext cx="28034" cy="134793"/>
            </a:xfrm>
            <a:custGeom>
              <a:avLst/>
              <a:gdLst/>
              <a:ahLst/>
              <a:cxnLst/>
              <a:rect l="l" t="t" r="r" b="b"/>
              <a:pathLst>
                <a:path w="1318" h="6338" extrusionOk="0">
                  <a:moveTo>
                    <a:pt x="436" y="1"/>
                  </a:moveTo>
                  <a:lnTo>
                    <a:pt x="0" y="61"/>
                  </a:lnTo>
                  <a:cubicBezTo>
                    <a:pt x="312" y="2342"/>
                    <a:pt x="845" y="6185"/>
                    <a:pt x="905" y="6337"/>
                  </a:cubicBezTo>
                  <a:lnTo>
                    <a:pt x="1317" y="6194"/>
                  </a:lnTo>
                  <a:cubicBezTo>
                    <a:pt x="1262" y="5981"/>
                    <a:pt x="761" y="2374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7979069" y="2238767"/>
              <a:ext cx="30778" cy="123543"/>
            </a:xfrm>
            <a:custGeom>
              <a:avLst/>
              <a:gdLst/>
              <a:ahLst/>
              <a:cxnLst/>
              <a:rect l="l" t="t" r="r" b="b"/>
              <a:pathLst>
                <a:path w="1447" h="5809" extrusionOk="0">
                  <a:moveTo>
                    <a:pt x="436" y="1"/>
                  </a:moveTo>
                  <a:lnTo>
                    <a:pt x="0" y="65"/>
                  </a:lnTo>
                  <a:cubicBezTo>
                    <a:pt x="103" y="756"/>
                    <a:pt x="306" y="1869"/>
                    <a:pt x="510" y="2944"/>
                  </a:cubicBezTo>
                  <a:cubicBezTo>
                    <a:pt x="705" y="4020"/>
                    <a:pt x="914" y="5128"/>
                    <a:pt x="1011" y="5809"/>
                  </a:cubicBezTo>
                  <a:lnTo>
                    <a:pt x="1447" y="5744"/>
                  </a:lnTo>
                  <a:cubicBezTo>
                    <a:pt x="1344" y="5053"/>
                    <a:pt x="1141" y="3941"/>
                    <a:pt x="942" y="2866"/>
                  </a:cubicBezTo>
                  <a:cubicBezTo>
                    <a:pt x="742" y="1794"/>
                    <a:pt x="533" y="686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5679773" y="1253077"/>
              <a:ext cx="787224" cy="948807"/>
            </a:xfrm>
            <a:custGeom>
              <a:avLst/>
              <a:gdLst/>
              <a:ahLst/>
              <a:cxnLst/>
              <a:rect l="l" t="t" r="r" b="b"/>
              <a:pathLst>
                <a:path w="37011" h="44613" extrusionOk="0">
                  <a:moveTo>
                    <a:pt x="18508" y="1"/>
                  </a:moveTo>
                  <a:cubicBezTo>
                    <a:pt x="8286" y="1"/>
                    <a:pt x="1" y="8934"/>
                    <a:pt x="1" y="19949"/>
                  </a:cubicBezTo>
                  <a:cubicBezTo>
                    <a:pt x="1" y="36597"/>
                    <a:pt x="8286" y="44613"/>
                    <a:pt x="18508" y="44613"/>
                  </a:cubicBezTo>
                  <a:cubicBezTo>
                    <a:pt x="28726" y="44613"/>
                    <a:pt x="37010" y="37488"/>
                    <a:pt x="37010" y="19949"/>
                  </a:cubicBezTo>
                  <a:cubicBezTo>
                    <a:pt x="37010" y="8934"/>
                    <a:pt x="28726" y="1"/>
                    <a:pt x="18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5938308" y="2021878"/>
              <a:ext cx="270214" cy="535090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0" y="0"/>
                  </a:moveTo>
                  <a:lnTo>
                    <a:pt x="0" y="25159"/>
                  </a:lnTo>
                  <a:lnTo>
                    <a:pt x="12703" y="25159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5667076" y="2251484"/>
              <a:ext cx="824659" cy="407315"/>
            </a:xfrm>
            <a:custGeom>
              <a:avLst/>
              <a:gdLst/>
              <a:ahLst/>
              <a:cxnLst/>
              <a:rect l="l" t="t" r="r" b="b"/>
              <a:pathLst>
                <a:path w="38771" h="19152" extrusionOk="0">
                  <a:moveTo>
                    <a:pt x="19105" y="0"/>
                  </a:moveTo>
                  <a:cubicBezTo>
                    <a:pt x="8702" y="0"/>
                    <a:pt x="0" y="13361"/>
                    <a:pt x="0" y="18943"/>
                  </a:cubicBezTo>
                  <a:lnTo>
                    <a:pt x="19105" y="19152"/>
                  </a:lnTo>
                  <a:lnTo>
                    <a:pt x="38205" y="19152"/>
                  </a:lnTo>
                  <a:cubicBezTo>
                    <a:pt x="38771" y="14362"/>
                    <a:pt x="29582" y="0"/>
                    <a:pt x="19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5508926" y="1697022"/>
              <a:ext cx="295844" cy="316907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6278" y="1"/>
                  </a:moveTo>
                  <a:cubicBezTo>
                    <a:pt x="5657" y="1"/>
                    <a:pt x="5036" y="119"/>
                    <a:pt x="4437" y="367"/>
                  </a:cubicBezTo>
                  <a:cubicBezTo>
                    <a:pt x="1364" y="1638"/>
                    <a:pt x="1" y="5838"/>
                    <a:pt x="1396" y="9750"/>
                  </a:cubicBezTo>
                  <a:cubicBezTo>
                    <a:pt x="2515" y="12899"/>
                    <a:pt x="5075" y="14900"/>
                    <a:pt x="7633" y="14900"/>
                  </a:cubicBezTo>
                  <a:cubicBezTo>
                    <a:pt x="8254" y="14900"/>
                    <a:pt x="8876" y="14782"/>
                    <a:pt x="9476" y="14534"/>
                  </a:cubicBezTo>
                  <a:cubicBezTo>
                    <a:pt x="12546" y="13265"/>
                    <a:pt x="13909" y="9065"/>
                    <a:pt x="12518" y="5151"/>
                  </a:cubicBezTo>
                  <a:cubicBezTo>
                    <a:pt x="11399" y="2003"/>
                    <a:pt x="8835" y="1"/>
                    <a:pt x="6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6343763" y="1697022"/>
              <a:ext cx="295823" cy="316907"/>
            </a:xfrm>
            <a:custGeom>
              <a:avLst/>
              <a:gdLst/>
              <a:ahLst/>
              <a:cxnLst/>
              <a:rect l="l" t="t" r="r" b="b"/>
              <a:pathLst>
                <a:path w="13908" h="14901" extrusionOk="0">
                  <a:moveTo>
                    <a:pt x="7630" y="1"/>
                  </a:moveTo>
                  <a:cubicBezTo>
                    <a:pt x="5073" y="1"/>
                    <a:pt x="2510" y="2003"/>
                    <a:pt x="1391" y="5151"/>
                  </a:cubicBezTo>
                  <a:cubicBezTo>
                    <a:pt x="0" y="9065"/>
                    <a:pt x="1363" y="13265"/>
                    <a:pt x="4436" y="14534"/>
                  </a:cubicBezTo>
                  <a:cubicBezTo>
                    <a:pt x="5036" y="14782"/>
                    <a:pt x="5656" y="14900"/>
                    <a:pt x="6277" y="14900"/>
                  </a:cubicBezTo>
                  <a:cubicBezTo>
                    <a:pt x="8835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1" y="367"/>
                  </a:cubicBezTo>
                  <a:cubicBezTo>
                    <a:pt x="8871" y="119"/>
                    <a:pt x="8251" y="1"/>
                    <a:pt x="7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715588" y="1690323"/>
              <a:ext cx="715714" cy="531368"/>
            </a:xfrm>
            <a:custGeom>
              <a:avLst/>
              <a:gdLst/>
              <a:ahLst/>
              <a:cxnLst/>
              <a:rect l="l" t="t" r="r" b="b"/>
              <a:pathLst>
                <a:path w="33649" h="24985" extrusionOk="0">
                  <a:moveTo>
                    <a:pt x="16824" y="0"/>
                  </a:moveTo>
                  <a:cubicBezTo>
                    <a:pt x="13732" y="0"/>
                    <a:pt x="3713" y="1748"/>
                    <a:pt x="0" y="11581"/>
                  </a:cubicBezTo>
                  <a:cubicBezTo>
                    <a:pt x="1855" y="18707"/>
                    <a:pt x="10394" y="24984"/>
                    <a:pt x="16824" y="24984"/>
                  </a:cubicBezTo>
                  <a:cubicBezTo>
                    <a:pt x="23250" y="24984"/>
                    <a:pt x="31789" y="18707"/>
                    <a:pt x="33648" y="11581"/>
                  </a:cubicBezTo>
                  <a:cubicBezTo>
                    <a:pt x="29930" y="1748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5995413" y="1704422"/>
              <a:ext cx="155888" cy="45002"/>
            </a:xfrm>
            <a:custGeom>
              <a:avLst/>
              <a:gdLst/>
              <a:ahLst/>
              <a:cxnLst/>
              <a:rect l="l" t="t" r="r" b="b"/>
              <a:pathLst>
                <a:path w="7329" h="2116" extrusionOk="0">
                  <a:moveTo>
                    <a:pt x="3667" y="464"/>
                  </a:moveTo>
                  <a:cubicBezTo>
                    <a:pt x="4853" y="608"/>
                    <a:pt x="6611" y="978"/>
                    <a:pt x="6838" y="1373"/>
                  </a:cubicBezTo>
                  <a:cubicBezTo>
                    <a:pt x="6852" y="1396"/>
                    <a:pt x="6847" y="1406"/>
                    <a:pt x="6843" y="1423"/>
                  </a:cubicBezTo>
                  <a:cubicBezTo>
                    <a:pt x="6776" y="1582"/>
                    <a:pt x="6468" y="1651"/>
                    <a:pt x="6034" y="1651"/>
                  </a:cubicBezTo>
                  <a:cubicBezTo>
                    <a:pt x="5413" y="1651"/>
                    <a:pt x="4534" y="1510"/>
                    <a:pt x="3727" y="1290"/>
                  </a:cubicBezTo>
                  <a:lnTo>
                    <a:pt x="3667" y="1271"/>
                  </a:lnTo>
                  <a:lnTo>
                    <a:pt x="3602" y="1290"/>
                  </a:lnTo>
                  <a:cubicBezTo>
                    <a:pt x="2795" y="1510"/>
                    <a:pt x="1917" y="1651"/>
                    <a:pt x="1297" y="1651"/>
                  </a:cubicBezTo>
                  <a:cubicBezTo>
                    <a:pt x="863" y="1651"/>
                    <a:pt x="555" y="1582"/>
                    <a:pt x="486" y="1423"/>
                  </a:cubicBezTo>
                  <a:cubicBezTo>
                    <a:pt x="482" y="1406"/>
                    <a:pt x="477" y="1396"/>
                    <a:pt x="496" y="1373"/>
                  </a:cubicBezTo>
                  <a:cubicBezTo>
                    <a:pt x="723" y="978"/>
                    <a:pt x="2476" y="608"/>
                    <a:pt x="3667" y="464"/>
                  </a:cubicBezTo>
                  <a:close/>
                  <a:moveTo>
                    <a:pt x="3639" y="0"/>
                  </a:moveTo>
                  <a:cubicBezTo>
                    <a:pt x="3120" y="66"/>
                    <a:pt x="524" y="409"/>
                    <a:pt x="97" y="1141"/>
                  </a:cubicBezTo>
                  <a:cubicBezTo>
                    <a:pt x="9" y="1284"/>
                    <a:pt x="0" y="1447"/>
                    <a:pt x="65" y="1600"/>
                  </a:cubicBezTo>
                  <a:cubicBezTo>
                    <a:pt x="229" y="1989"/>
                    <a:pt x="748" y="2116"/>
                    <a:pt x="1356" y="2116"/>
                  </a:cubicBezTo>
                  <a:cubicBezTo>
                    <a:pt x="2189" y="2116"/>
                    <a:pt x="3190" y="1877"/>
                    <a:pt x="3667" y="1748"/>
                  </a:cubicBezTo>
                  <a:cubicBezTo>
                    <a:pt x="4140" y="1878"/>
                    <a:pt x="5142" y="2114"/>
                    <a:pt x="5976" y="2114"/>
                  </a:cubicBezTo>
                  <a:cubicBezTo>
                    <a:pt x="6584" y="2114"/>
                    <a:pt x="7102" y="1990"/>
                    <a:pt x="7264" y="1600"/>
                  </a:cubicBezTo>
                  <a:cubicBezTo>
                    <a:pt x="7329" y="1447"/>
                    <a:pt x="7320" y="1284"/>
                    <a:pt x="7232" y="1141"/>
                  </a:cubicBezTo>
                  <a:cubicBezTo>
                    <a:pt x="6806" y="409"/>
                    <a:pt x="4209" y="66"/>
                    <a:pt x="3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5676051" y="1700594"/>
              <a:ext cx="108690" cy="128477"/>
            </a:xfrm>
            <a:custGeom>
              <a:avLst/>
              <a:gdLst/>
              <a:ahLst/>
              <a:cxnLst/>
              <a:rect l="l" t="t" r="r" b="b"/>
              <a:pathLst>
                <a:path w="5110" h="6041" extrusionOk="0">
                  <a:moveTo>
                    <a:pt x="353" y="0"/>
                  </a:moveTo>
                  <a:lnTo>
                    <a:pt x="0" y="292"/>
                  </a:lnTo>
                  <a:lnTo>
                    <a:pt x="4752" y="6040"/>
                  </a:lnTo>
                  <a:lnTo>
                    <a:pt x="5109" y="5748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6361990" y="1700594"/>
              <a:ext cx="108775" cy="128477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7" y="6040"/>
                  </a:lnTo>
                  <a:lnTo>
                    <a:pt x="5113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5941860" y="1881587"/>
              <a:ext cx="263514" cy="9783"/>
            </a:xfrm>
            <a:custGeom>
              <a:avLst/>
              <a:gdLst/>
              <a:ahLst/>
              <a:cxnLst/>
              <a:rect l="l" t="t" r="r" b="b"/>
              <a:pathLst>
                <a:path w="12389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5887647" y="1961951"/>
              <a:ext cx="371948" cy="8677"/>
            </a:xfrm>
            <a:custGeom>
              <a:avLst/>
              <a:gdLst/>
              <a:ahLst/>
              <a:cxnLst/>
              <a:rect l="l" t="t" r="r" b="b"/>
              <a:pathLst>
                <a:path w="17487" h="408" extrusionOk="0">
                  <a:moveTo>
                    <a:pt x="0" y="0"/>
                  </a:moveTo>
                  <a:lnTo>
                    <a:pt x="0" y="407"/>
                  </a:lnTo>
                  <a:lnTo>
                    <a:pt x="17486" y="407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5941860" y="2038720"/>
              <a:ext cx="263514" cy="9804"/>
            </a:xfrm>
            <a:custGeom>
              <a:avLst/>
              <a:gdLst/>
              <a:ahLst/>
              <a:cxnLst/>
              <a:rect l="l" t="t" r="r" b="b"/>
              <a:pathLst>
                <a:path w="12389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5878077" y="1628801"/>
              <a:ext cx="39541" cy="80583"/>
            </a:xfrm>
            <a:custGeom>
              <a:avLst/>
              <a:gdLst/>
              <a:ahLst/>
              <a:cxnLst/>
              <a:rect l="l" t="t" r="r" b="b"/>
              <a:pathLst>
                <a:path w="1859" h="3789" extrusionOk="0">
                  <a:moveTo>
                    <a:pt x="932" y="0"/>
                  </a:moveTo>
                  <a:cubicBezTo>
                    <a:pt x="418" y="0"/>
                    <a:pt x="1" y="849"/>
                    <a:pt x="1" y="1892"/>
                  </a:cubicBezTo>
                  <a:cubicBezTo>
                    <a:pt x="1" y="2940"/>
                    <a:pt x="418" y="3789"/>
                    <a:pt x="932" y="3789"/>
                  </a:cubicBezTo>
                  <a:cubicBezTo>
                    <a:pt x="1442" y="3789"/>
                    <a:pt x="1859" y="2940"/>
                    <a:pt x="1859" y="1892"/>
                  </a:cubicBezTo>
                  <a:cubicBezTo>
                    <a:pt x="1859" y="849"/>
                    <a:pt x="1442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6205329" y="1628801"/>
              <a:ext cx="39562" cy="80583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1" y="0"/>
                  </a:moveTo>
                  <a:cubicBezTo>
                    <a:pt x="417" y="0"/>
                    <a:pt x="0" y="849"/>
                    <a:pt x="0" y="1892"/>
                  </a:cubicBezTo>
                  <a:cubicBezTo>
                    <a:pt x="0" y="2940"/>
                    <a:pt x="417" y="3789"/>
                    <a:pt x="931" y="3789"/>
                  </a:cubicBezTo>
                  <a:cubicBezTo>
                    <a:pt x="1447" y="3789"/>
                    <a:pt x="1859" y="2940"/>
                    <a:pt x="1859" y="1892"/>
                  </a:cubicBezTo>
                  <a:cubicBezTo>
                    <a:pt x="1859" y="849"/>
                    <a:pt x="1447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5559311" y="1775003"/>
              <a:ext cx="128322" cy="134113"/>
            </a:xfrm>
            <a:custGeom>
              <a:avLst/>
              <a:gdLst/>
              <a:ahLst/>
              <a:cxnLst/>
              <a:rect l="l" t="t" r="r" b="b"/>
              <a:pathLst>
                <a:path w="6033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1" y="24"/>
                    <a:pt x="1400" y="367"/>
                    <a:pt x="876" y="952"/>
                  </a:cubicBezTo>
                  <a:cubicBezTo>
                    <a:pt x="296" y="1600"/>
                    <a:pt x="1" y="2449"/>
                    <a:pt x="65" y="3269"/>
                  </a:cubicBezTo>
                  <a:lnTo>
                    <a:pt x="525" y="3232"/>
                  </a:lnTo>
                  <a:cubicBezTo>
                    <a:pt x="469" y="2533"/>
                    <a:pt x="724" y="1814"/>
                    <a:pt x="1220" y="1258"/>
                  </a:cubicBezTo>
                  <a:cubicBezTo>
                    <a:pt x="1659" y="770"/>
                    <a:pt x="2230" y="479"/>
                    <a:pt x="2795" y="460"/>
                  </a:cubicBezTo>
                  <a:cubicBezTo>
                    <a:pt x="2815" y="459"/>
                    <a:pt x="2835" y="459"/>
                    <a:pt x="2855" y="459"/>
                  </a:cubicBezTo>
                  <a:cubicBezTo>
                    <a:pt x="3406" y="459"/>
                    <a:pt x="3966" y="713"/>
                    <a:pt x="4409" y="1155"/>
                  </a:cubicBezTo>
                  <a:cubicBezTo>
                    <a:pt x="4877" y="1624"/>
                    <a:pt x="5160" y="2231"/>
                    <a:pt x="5202" y="2852"/>
                  </a:cubicBezTo>
                  <a:cubicBezTo>
                    <a:pt x="4830" y="2875"/>
                    <a:pt x="4460" y="3051"/>
                    <a:pt x="4163" y="3357"/>
                  </a:cubicBezTo>
                  <a:cubicBezTo>
                    <a:pt x="3751" y="3784"/>
                    <a:pt x="3561" y="4358"/>
                    <a:pt x="3653" y="4897"/>
                  </a:cubicBezTo>
                  <a:cubicBezTo>
                    <a:pt x="3741" y="5434"/>
                    <a:pt x="4107" y="5898"/>
                    <a:pt x="4622" y="6143"/>
                  </a:cubicBezTo>
                  <a:cubicBezTo>
                    <a:pt x="4854" y="6250"/>
                    <a:pt x="5095" y="6305"/>
                    <a:pt x="5327" y="6305"/>
                  </a:cubicBezTo>
                  <a:cubicBezTo>
                    <a:pt x="5577" y="6305"/>
                    <a:pt x="5818" y="6241"/>
                    <a:pt x="6032" y="6115"/>
                  </a:cubicBezTo>
                  <a:lnTo>
                    <a:pt x="5804" y="5717"/>
                  </a:lnTo>
                  <a:cubicBezTo>
                    <a:pt x="5658" y="5802"/>
                    <a:pt x="5495" y="5843"/>
                    <a:pt x="5325" y="5843"/>
                  </a:cubicBezTo>
                  <a:cubicBezTo>
                    <a:pt x="5160" y="5843"/>
                    <a:pt x="4988" y="5804"/>
                    <a:pt x="4822" y="5726"/>
                  </a:cubicBezTo>
                  <a:cubicBezTo>
                    <a:pt x="4437" y="5546"/>
                    <a:pt x="4173" y="5207"/>
                    <a:pt x="4103" y="4822"/>
                  </a:cubicBezTo>
                  <a:cubicBezTo>
                    <a:pt x="4038" y="4433"/>
                    <a:pt x="4186" y="3992"/>
                    <a:pt x="4492" y="3682"/>
                  </a:cubicBezTo>
                  <a:cubicBezTo>
                    <a:pt x="4726" y="3444"/>
                    <a:pt x="5006" y="3311"/>
                    <a:pt x="5281" y="3311"/>
                  </a:cubicBezTo>
                  <a:cubicBezTo>
                    <a:pt x="5323" y="3311"/>
                    <a:pt x="5364" y="3314"/>
                    <a:pt x="5406" y="3320"/>
                  </a:cubicBezTo>
                  <a:lnTo>
                    <a:pt x="5660" y="3357"/>
                  </a:lnTo>
                  <a:lnTo>
                    <a:pt x="5670" y="3098"/>
                  </a:lnTo>
                  <a:cubicBezTo>
                    <a:pt x="5693" y="2272"/>
                    <a:pt x="5350" y="1448"/>
                    <a:pt x="4734" y="830"/>
                  </a:cubicBezTo>
                  <a:cubicBezTo>
                    <a:pt x="4202" y="300"/>
                    <a:pt x="3515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6459121" y="1775003"/>
              <a:ext cx="128301" cy="134113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17" y="1"/>
                    <a:pt x="1833" y="300"/>
                    <a:pt x="1297" y="830"/>
                  </a:cubicBezTo>
                  <a:cubicBezTo>
                    <a:pt x="681" y="1448"/>
                    <a:pt x="343" y="2272"/>
                    <a:pt x="366" y="3098"/>
                  </a:cubicBezTo>
                  <a:lnTo>
                    <a:pt x="371" y="3357"/>
                  </a:lnTo>
                  <a:lnTo>
                    <a:pt x="625" y="3320"/>
                  </a:lnTo>
                  <a:cubicBezTo>
                    <a:pt x="665" y="3315"/>
                    <a:pt x="704" y="3312"/>
                    <a:pt x="743" y="3312"/>
                  </a:cubicBezTo>
                  <a:cubicBezTo>
                    <a:pt x="1023" y="3312"/>
                    <a:pt x="1308" y="3442"/>
                    <a:pt x="1539" y="3682"/>
                  </a:cubicBezTo>
                  <a:cubicBezTo>
                    <a:pt x="1845" y="3992"/>
                    <a:pt x="1993" y="4433"/>
                    <a:pt x="1928" y="4822"/>
                  </a:cubicBezTo>
                  <a:cubicBezTo>
                    <a:pt x="1864" y="5207"/>
                    <a:pt x="1594" y="5546"/>
                    <a:pt x="1214" y="5726"/>
                  </a:cubicBezTo>
                  <a:cubicBezTo>
                    <a:pt x="1045" y="5804"/>
                    <a:pt x="872" y="5843"/>
                    <a:pt x="707" y="5843"/>
                  </a:cubicBezTo>
                  <a:cubicBezTo>
                    <a:pt x="537" y="5843"/>
                    <a:pt x="375" y="5802"/>
                    <a:pt x="232" y="5717"/>
                  </a:cubicBezTo>
                  <a:lnTo>
                    <a:pt x="0" y="6115"/>
                  </a:lnTo>
                  <a:cubicBezTo>
                    <a:pt x="213" y="6241"/>
                    <a:pt x="459" y="6305"/>
                    <a:pt x="704" y="6305"/>
                  </a:cubicBezTo>
                  <a:cubicBezTo>
                    <a:pt x="936" y="6305"/>
                    <a:pt x="1177" y="6250"/>
                    <a:pt x="1409" y="6143"/>
                  </a:cubicBezTo>
                  <a:cubicBezTo>
                    <a:pt x="1928" y="5898"/>
                    <a:pt x="2290" y="5434"/>
                    <a:pt x="2382" y="4897"/>
                  </a:cubicBezTo>
                  <a:cubicBezTo>
                    <a:pt x="2471" y="4358"/>
                    <a:pt x="2281" y="3784"/>
                    <a:pt x="1868" y="3357"/>
                  </a:cubicBezTo>
                  <a:cubicBezTo>
                    <a:pt x="1571" y="3051"/>
                    <a:pt x="1201" y="2875"/>
                    <a:pt x="830" y="2852"/>
                  </a:cubicBezTo>
                  <a:cubicBezTo>
                    <a:pt x="871" y="2231"/>
                    <a:pt x="1154" y="1624"/>
                    <a:pt x="1622" y="1155"/>
                  </a:cubicBezTo>
                  <a:cubicBezTo>
                    <a:pt x="2066" y="713"/>
                    <a:pt x="2630" y="459"/>
                    <a:pt x="3177" y="459"/>
                  </a:cubicBezTo>
                  <a:cubicBezTo>
                    <a:pt x="3197" y="459"/>
                    <a:pt x="3216" y="459"/>
                    <a:pt x="3236" y="460"/>
                  </a:cubicBezTo>
                  <a:cubicBezTo>
                    <a:pt x="3801" y="479"/>
                    <a:pt x="4376" y="770"/>
                    <a:pt x="4812" y="1258"/>
                  </a:cubicBezTo>
                  <a:cubicBezTo>
                    <a:pt x="5313" y="1814"/>
                    <a:pt x="5563" y="2537"/>
                    <a:pt x="5508" y="3232"/>
                  </a:cubicBezTo>
                  <a:lnTo>
                    <a:pt x="5966" y="3269"/>
                  </a:lnTo>
                  <a:cubicBezTo>
                    <a:pt x="6032" y="2449"/>
                    <a:pt x="5739" y="1600"/>
                    <a:pt x="5155" y="952"/>
                  </a:cubicBezTo>
                  <a:cubicBezTo>
                    <a:pt x="4635" y="367"/>
                    <a:pt x="3940" y="24"/>
                    <a:pt x="3250" y="1"/>
                  </a:cubicBezTo>
                  <a:cubicBezTo>
                    <a:pt x="3230" y="1"/>
                    <a:pt x="3209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5814464" y="1525981"/>
              <a:ext cx="137383" cy="73479"/>
            </a:xfrm>
            <a:custGeom>
              <a:avLst/>
              <a:gdLst/>
              <a:ahLst/>
              <a:cxnLst/>
              <a:rect l="l" t="t" r="r" b="b"/>
              <a:pathLst>
                <a:path w="6459" h="3455" extrusionOk="0">
                  <a:moveTo>
                    <a:pt x="4841" y="0"/>
                  </a:moveTo>
                  <a:cubicBezTo>
                    <a:pt x="2880" y="0"/>
                    <a:pt x="911" y="1170"/>
                    <a:pt x="1" y="3051"/>
                  </a:cubicBezTo>
                  <a:lnTo>
                    <a:pt x="831" y="3455"/>
                  </a:lnTo>
                  <a:cubicBezTo>
                    <a:pt x="1588" y="1891"/>
                    <a:pt x="3217" y="917"/>
                    <a:pt x="4830" y="917"/>
                  </a:cubicBezTo>
                  <a:cubicBezTo>
                    <a:pt x="5274" y="917"/>
                    <a:pt x="5716" y="991"/>
                    <a:pt x="6139" y="1146"/>
                  </a:cubicBezTo>
                  <a:lnTo>
                    <a:pt x="6459" y="284"/>
                  </a:lnTo>
                  <a:cubicBezTo>
                    <a:pt x="5936" y="91"/>
                    <a:pt x="5389" y="0"/>
                    <a:pt x="4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6157008" y="1513987"/>
              <a:ext cx="161035" cy="97490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7" y="0"/>
                    <a:pt x="702" y="166"/>
                    <a:pt x="0" y="499"/>
                  </a:cubicBezTo>
                  <a:lnTo>
                    <a:pt x="394" y="1334"/>
                  </a:lnTo>
                  <a:cubicBezTo>
                    <a:pt x="973" y="1059"/>
                    <a:pt x="1604" y="922"/>
                    <a:pt x="2235" y="922"/>
                  </a:cubicBezTo>
                  <a:cubicBezTo>
                    <a:pt x="2913" y="922"/>
                    <a:pt x="3591" y="1080"/>
                    <a:pt x="4205" y="1394"/>
                  </a:cubicBezTo>
                  <a:cubicBezTo>
                    <a:pt x="5401" y="2006"/>
                    <a:pt x="6323" y="3202"/>
                    <a:pt x="6676" y="4584"/>
                  </a:cubicBezTo>
                  <a:lnTo>
                    <a:pt x="7571" y="4357"/>
                  </a:lnTo>
                  <a:cubicBezTo>
                    <a:pt x="7153" y="2720"/>
                    <a:pt x="6051" y="1306"/>
                    <a:pt x="4622" y="574"/>
                  </a:cubicBezTo>
                  <a:cubicBezTo>
                    <a:pt x="3878" y="192"/>
                    <a:pt x="3055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5412795" y="1197233"/>
              <a:ext cx="650032" cy="1281112"/>
            </a:xfrm>
            <a:custGeom>
              <a:avLst/>
              <a:gdLst/>
              <a:ahLst/>
              <a:cxnLst/>
              <a:rect l="l" t="t" r="r" b="b"/>
              <a:pathLst>
                <a:path w="30561" h="60238" extrusionOk="0">
                  <a:moveTo>
                    <a:pt x="28702" y="0"/>
                  </a:moveTo>
                  <a:cubicBezTo>
                    <a:pt x="25771" y="0"/>
                    <a:pt x="22372" y="1759"/>
                    <a:pt x="20547" y="3318"/>
                  </a:cubicBezTo>
                  <a:cubicBezTo>
                    <a:pt x="16578" y="6707"/>
                    <a:pt x="13013" y="11018"/>
                    <a:pt x="8993" y="17290"/>
                  </a:cubicBezTo>
                  <a:cubicBezTo>
                    <a:pt x="6417" y="21310"/>
                    <a:pt x="3250" y="26692"/>
                    <a:pt x="1632" y="32663"/>
                  </a:cubicBezTo>
                  <a:cubicBezTo>
                    <a:pt x="0" y="38686"/>
                    <a:pt x="204" y="44680"/>
                    <a:pt x="2212" y="49534"/>
                  </a:cubicBezTo>
                  <a:cubicBezTo>
                    <a:pt x="4320" y="54633"/>
                    <a:pt x="10315" y="59236"/>
                    <a:pt x="16157" y="60238"/>
                  </a:cubicBezTo>
                  <a:lnTo>
                    <a:pt x="16231" y="59807"/>
                  </a:lnTo>
                  <a:cubicBezTo>
                    <a:pt x="10529" y="58829"/>
                    <a:pt x="4673" y="54341"/>
                    <a:pt x="2615" y="49367"/>
                  </a:cubicBezTo>
                  <a:cubicBezTo>
                    <a:pt x="644" y="44601"/>
                    <a:pt x="445" y="38708"/>
                    <a:pt x="2059" y="32779"/>
                  </a:cubicBezTo>
                  <a:cubicBezTo>
                    <a:pt x="3663" y="26864"/>
                    <a:pt x="6806" y="21524"/>
                    <a:pt x="9365" y="17527"/>
                  </a:cubicBezTo>
                  <a:cubicBezTo>
                    <a:pt x="13361" y="11292"/>
                    <a:pt x="16899" y="7013"/>
                    <a:pt x="20834" y="3652"/>
                  </a:cubicBezTo>
                  <a:cubicBezTo>
                    <a:pt x="22857" y="1919"/>
                    <a:pt x="26123" y="449"/>
                    <a:pt x="28738" y="449"/>
                  </a:cubicBezTo>
                  <a:cubicBezTo>
                    <a:pt x="29342" y="449"/>
                    <a:pt x="29911" y="528"/>
                    <a:pt x="30422" y="699"/>
                  </a:cubicBezTo>
                  <a:lnTo>
                    <a:pt x="30561" y="282"/>
                  </a:lnTo>
                  <a:cubicBezTo>
                    <a:pt x="29979" y="87"/>
                    <a:pt x="29352" y="0"/>
                    <a:pt x="28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6060663" y="1200147"/>
              <a:ext cx="715034" cy="1300805"/>
            </a:xfrm>
            <a:custGeom>
              <a:avLst/>
              <a:gdLst/>
              <a:ahLst/>
              <a:cxnLst/>
              <a:rect l="l" t="t" r="r" b="b"/>
              <a:pathLst>
                <a:path w="33617" h="61164" extrusionOk="0">
                  <a:moveTo>
                    <a:pt x="2236" y="1"/>
                  </a:moveTo>
                  <a:cubicBezTo>
                    <a:pt x="1488" y="1"/>
                    <a:pt x="741" y="45"/>
                    <a:pt x="1" y="136"/>
                  </a:cubicBezTo>
                  <a:lnTo>
                    <a:pt x="52" y="571"/>
                  </a:lnTo>
                  <a:cubicBezTo>
                    <a:pt x="775" y="482"/>
                    <a:pt x="1505" y="439"/>
                    <a:pt x="2237" y="439"/>
                  </a:cubicBezTo>
                  <a:cubicBezTo>
                    <a:pt x="7397" y="439"/>
                    <a:pt x="12654" y="2599"/>
                    <a:pt x="16361" y="6343"/>
                  </a:cubicBezTo>
                  <a:cubicBezTo>
                    <a:pt x="20612" y="10631"/>
                    <a:pt x="23431" y="16078"/>
                    <a:pt x="26152" y="21340"/>
                  </a:cubicBezTo>
                  <a:cubicBezTo>
                    <a:pt x="28396" y="25679"/>
                    <a:pt x="30714" y="30162"/>
                    <a:pt x="31520" y="35062"/>
                  </a:cubicBezTo>
                  <a:cubicBezTo>
                    <a:pt x="33153" y="44928"/>
                    <a:pt x="26597" y="56457"/>
                    <a:pt x="16913" y="60764"/>
                  </a:cubicBezTo>
                  <a:lnTo>
                    <a:pt x="17094" y="61163"/>
                  </a:lnTo>
                  <a:cubicBezTo>
                    <a:pt x="26950" y="56782"/>
                    <a:pt x="33616" y="45043"/>
                    <a:pt x="31956" y="34993"/>
                  </a:cubicBezTo>
                  <a:cubicBezTo>
                    <a:pt x="31136" y="30019"/>
                    <a:pt x="28800" y="25508"/>
                    <a:pt x="26541" y="21141"/>
                  </a:cubicBezTo>
                  <a:cubicBezTo>
                    <a:pt x="23806" y="15846"/>
                    <a:pt x="20974" y="10366"/>
                    <a:pt x="16677" y="6033"/>
                  </a:cubicBezTo>
                  <a:cubicBezTo>
                    <a:pt x="12884" y="2208"/>
                    <a:pt x="7513" y="1"/>
                    <a:pt x="22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5676732" y="1207356"/>
              <a:ext cx="389220" cy="500488"/>
            </a:xfrm>
            <a:custGeom>
              <a:avLst/>
              <a:gdLst/>
              <a:ahLst/>
              <a:cxnLst/>
              <a:rect l="l" t="t" r="r" b="b"/>
              <a:pathLst>
                <a:path w="18299" h="23533" extrusionOk="0">
                  <a:moveTo>
                    <a:pt x="17858" y="0"/>
                  </a:moveTo>
                  <a:cubicBezTo>
                    <a:pt x="17608" y="4061"/>
                    <a:pt x="14043" y="8266"/>
                    <a:pt x="10970" y="11479"/>
                  </a:cubicBezTo>
                  <a:cubicBezTo>
                    <a:pt x="9629" y="12870"/>
                    <a:pt x="8327" y="14376"/>
                    <a:pt x="7061" y="15836"/>
                  </a:cubicBezTo>
                  <a:cubicBezTo>
                    <a:pt x="4850" y="18391"/>
                    <a:pt x="2564" y="21033"/>
                    <a:pt x="0" y="23194"/>
                  </a:cubicBezTo>
                  <a:lnTo>
                    <a:pt x="283" y="23532"/>
                  </a:lnTo>
                  <a:cubicBezTo>
                    <a:pt x="2875" y="21344"/>
                    <a:pt x="5174" y="18692"/>
                    <a:pt x="7395" y="16124"/>
                  </a:cubicBezTo>
                  <a:cubicBezTo>
                    <a:pt x="8655" y="14668"/>
                    <a:pt x="9958" y="13166"/>
                    <a:pt x="11285" y="11780"/>
                  </a:cubicBezTo>
                  <a:cubicBezTo>
                    <a:pt x="14413" y="8516"/>
                    <a:pt x="18039" y="4233"/>
                    <a:pt x="18299" y="28"/>
                  </a:cubicBezTo>
                  <a:lnTo>
                    <a:pt x="1785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6057111" y="1205378"/>
              <a:ext cx="412021" cy="503061"/>
            </a:xfrm>
            <a:custGeom>
              <a:avLst/>
              <a:gdLst/>
              <a:ahLst/>
              <a:cxnLst/>
              <a:rect l="l" t="t" r="r" b="b"/>
              <a:pathLst>
                <a:path w="19371" h="23654" extrusionOk="0">
                  <a:moveTo>
                    <a:pt x="386" y="1"/>
                  </a:moveTo>
                  <a:lnTo>
                    <a:pt x="1" y="209"/>
                  </a:lnTo>
                  <a:cubicBezTo>
                    <a:pt x="5045" y="9518"/>
                    <a:pt x="11266" y="19583"/>
                    <a:pt x="19170" y="23653"/>
                  </a:cubicBezTo>
                  <a:lnTo>
                    <a:pt x="19371" y="23259"/>
                  </a:lnTo>
                  <a:cubicBezTo>
                    <a:pt x="11572" y="19244"/>
                    <a:pt x="5402" y="9249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5675264" y="1332569"/>
              <a:ext cx="245328" cy="372989"/>
            </a:xfrm>
            <a:custGeom>
              <a:avLst/>
              <a:gdLst/>
              <a:ahLst/>
              <a:cxnLst/>
              <a:rect l="l" t="t" r="r" b="b"/>
              <a:pathLst>
                <a:path w="11534" h="17538" extrusionOk="0">
                  <a:moveTo>
                    <a:pt x="11256" y="0"/>
                  </a:moveTo>
                  <a:cubicBezTo>
                    <a:pt x="5720" y="4566"/>
                    <a:pt x="2147" y="10102"/>
                    <a:pt x="0" y="17413"/>
                  </a:cubicBezTo>
                  <a:lnTo>
                    <a:pt x="422" y="17537"/>
                  </a:lnTo>
                  <a:cubicBezTo>
                    <a:pt x="2541" y="10314"/>
                    <a:pt x="6073" y="4849"/>
                    <a:pt x="11534" y="339"/>
                  </a:cubicBezTo>
                  <a:lnTo>
                    <a:pt x="1125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6263880" y="1342819"/>
              <a:ext cx="206510" cy="350807"/>
            </a:xfrm>
            <a:custGeom>
              <a:avLst/>
              <a:gdLst/>
              <a:ahLst/>
              <a:cxnLst/>
              <a:rect l="l" t="t" r="r" b="b"/>
              <a:pathLst>
                <a:path w="9709" h="16495" extrusionOk="0">
                  <a:moveTo>
                    <a:pt x="380" y="0"/>
                  </a:moveTo>
                  <a:lnTo>
                    <a:pt x="1" y="223"/>
                  </a:lnTo>
                  <a:cubicBezTo>
                    <a:pt x="1165" y="2211"/>
                    <a:pt x="2105" y="4200"/>
                    <a:pt x="3014" y="6124"/>
                  </a:cubicBezTo>
                  <a:cubicBezTo>
                    <a:pt x="4762" y="9810"/>
                    <a:pt x="6412" y="13287"/>
                    <a:pt x="9388" y="16495"/>
                  </a:cubicBezTo>
                  <a:lnTo>
                    <a:pt x="9709" y="16193"/>
                  </a:lnTo>
                  <a:cubicBezTo>
                    <a:pt x="6778" y="13037"/>
                    <a:pt x="5142" y="9588"/>
                    <a:pt x="3412" y="5934"/>
                  </a:cubicBezTo>
                  <a:cubicBezTo>
                    <a:pt x="2500" y="4005"/>
                    <a:pt x="1549" y="2007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5876503" y="2312602"/>
              <a:ext cx="398004" cy="103062"/>
            </a:xfrm>
            <a:custGeom>
              <a:avLst/>
              <a:gdLst/>
              <a:ahLst/>
              <a:cxnLst/>
              <a:rect l="l" t="t" r="r" b="b"/>
              <a:pathLst>
                <a:path w="18712" h="4846" extrusionOk="0">
                  <a:moveTo>
                    <a:pt x="357" y="0"/>
                  </a:moveTo>
                  <a:lnTo>
                    <a:pt x="0" y="297"/>
                  </a:lnTo>
                  <a:cubicBezTo>
                    <a:pt x="2244" y="3010"/>
                    <a:pt x="5683" y="4707"/>
                    <a:pt x="9203" y="4836"/>
                  </a:cubicBezTo>
                  <a:cubicBezTo>
                    <a:pt x="9346" y="4840"/>
                    <a:pt x="9494" y="4846"/>
                    <a:pt x="9643" y="4846"/>
                  </a:cubicBezTo>
                  <a:cubicBezTo>
                    <a:pt x="13013" y="4846"/>
                    <a:pt x="16375" y="3422"/>
                    <a:pt x="18711" y="993"/>
                  </a:cubicBezTo>
                  <a:lnTo>
                    <a:pt x="18382" y="673"/>
                  </a:lnTo>
                  <a:cubicBezTo>
                    <a:pt x="16129" y="3019"/>
                    <a:pt x="12880" y="4385"/>
                    <a:pt x="9639" y="4385"/>
                  </a:cubicBezTo>
                  <a:cubicBezTo>
                    <a:pt x="9498" y="4385"/>
                    <a:pt x="9357" y="4382"/>
                    <a:pt x="9216" y="4377"/>
                  </a:cubicBezTo>
                  <a:cubicBezTo>
                    <a:pt x="5827" y="4252"/>
                    <a:pt x="2517" y="2615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5581578" y="1958484"/>
              <a:ext cx="233438" cy="232518"/>
            </a:xfrm>
            <a:custGeom>
              <a:avLst/>
              <a:gdLst/>
              <a:ahLst/>
              <a:cxnLst/>
              <a:rect l="l" t="t" r="r" b="b"/>
              <a:pathLst>
                <a:path w="10975" h="10933" extrusionOk="0">
                  <a:moveTo>
                    <a:pt x="3325" y="1"/>
                  </a:moveTo>
                  <a:cubicBezTo>
                    <a:pt x="1202" y="1321"/>
                    <a:pt x="1" y="4006"/>
                    <a:pt x="473" y="6388"/>
                  </a:cubicBezTo>
                  <a:cubicBezTo>
                    <a:pt x="961" y="8850"/>
                    <a:pt x="3255" y="10844"/>
                    <a:pt x="5698" y="10928"/>
                  </a:cubicBezTo>
                  <a:cubicBezTo>
                    <a:pt x="5749" y="10932"/>
                    <a:pt x="5805" y="10932"/>
                    <a:pt x="5856" y="10932"/>
                  </a:cubicBezTo>
                  <a:cubicBezTo>
                    <a:pt x="8327" y="10932"/>
                    <a:pt x="10649" y="8971"/>
                    <a:pt x="10974" y="6578"/>
                  </a:cubicBezTo>
                  <a:lnTo>
                    <a:pt x="10538" y="6518"/>
                  </a:lnTo>
                  <a:cubicBezTo>
                    <a:pt x="10239" y="8699"/>
                    <a:pt x="8118" y="10490"/>
                    <a:pt x="5866" y="10490"/>
                  </a:cubicBezTo>
                  <a:cubicBezTo>
                    <a:pt x="5815" y="10490"/>
                    <a:pt x="5764" y="10489"/>
                    <a:pt x="5713" y="10487"/>
                  </a:cubicBezTo>
                  <a:cubicBezTo>
                    <a:pt x="3469" y="10408"/>
                    <a:pt x="1355" y="8572"/>
                    <a:pt x="905" y="6300"/>
                  </a:cubicBezTo>
                  <a:cubicBezTo>
                    <a:pt x="464" y="4094"/>
                    <a:pt x="1582" y="1604"/>
                    <a:pt x="3556" y="376"/>
                  </a:cubicBezTo>
                  <a:lnTo>
                    <a:pt x="33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6331704" y="1958484"/>
              <a:ext cx="233438" cy="232518"/>
            </a:xfrm>
            <a:custGeom>
              <a:avLst/>
              <a:gdLst/>
              <a:ahLst/>
              <a:cxnLst/>
              <a:rect l="l" t="t" r="r" b="b"/>
              <a:pathLst>
                <a:path w="10975" h="10933" extrusionOk="0">
                  <a:moveTo>
                    <a:pt x="7650" y="1"/>
                  </a:moveTo>
                  <a:lnTo>
                    <a:pt x="7419" y="376"/>
                  </a:lnTo>
                  <a:cubicBezTo>
                    <a:pt x="9394" y="1604"/>
                    <a:pt x="10511" y="4094"/>
                    <a:pt x="10070" y="6300"/>
                  </a:cubicBezTo>
                  <a:cubicBezTo>
                    <a:pt x="9620" y="8572"/>
                    <a:pt x="7511" y="10408"/>
                    <a:pt x="5263" y="10487"/>
                  </a:cubicBezTo>
                  <a:cubicBezTo>
                    <a:pt x="5215" y="10489"/>
                    <a:pt x="5167" y="10490"/>
                    <a:pt x="5119" y="10490"/>
                  </a:cubicBezTo>
                  <a:cubicBezTo>
                    <a:pt x="2880" y="10490"/>
                    <a:pt x="736" y="8701"/>
                    <a:pt x="437" y="6518"/>
                  </a:cubicBezTo>
                  <a:lnTo>
                    <a:pt x="1" y="6578"/>
                  </a:lnTo>
                  <a:cubicBezTo>
                    <a:pt x="330" y="8971"/>
                    <a:pt x="2653" y="10932"/>
                    <a:pt x="5119" y="10932"/>
                  </a:cubicBezTo>
                  <a:cubicBezTo>
                    <a:pt x="5174" y="10932"/>
                    <a:pt x="5226" y="10932"/>
                    <a:pt x="5281" y="10928"/>
                  </a:cubicBezTo>
                  <a:cubicBezTo>
                    <a:pt x="7720" y="10844"/>
                    <a:pt x="10014" y="8850"/>
                    <a:pt x="10506" y="6388"/>
                  </a:cubicBezTo>
                  <a:cubicBezTo>
                    <a:pt x="10975" y="4006"/>
                    <a:pt x="9778" y="1321"/>
                    <a:pt x="76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7481544" y="3196642"/>
              <a:ext cx="787309" cy="948701"/>
            </a:xfrm>
            <a:custGeom>
              <a:avLst/>
              <a:gdLst/>
              <a:ahLst/>
              <a:cxnLst/>
              <a:rect l="l" t="t" r="r" b="b"/>
              <a:pathLst>
                <a:path w="37015" h="44608" extrusionOk="0">
                  <a:moveTo>
                    <a:pt x="18507" y="0"/>
                  </a:moveTo>
                  <a:cubicBezTo>
                    <a:pt x="8285" y="0"/>
                    <a:pt x="0" y="8929"/>
                    <a:pt x="0" y="19948"/>
                  </a:cubicBezTo>
                  <a:cubicBezTo>
                    <a:pt x="0" y="36591"/>
                    <a:pt x="8285" y="44608"/>
                    <a:pt x="18507" y="44608"/>
                  </a:cubicBezTo>
                  <a:cubicBezTo>
                    <a:pt x="28725" y="44608"/>
                    <a:pt x="37014" y="37481"/>
                    <a:pt x="37014" y="19948"/>
                  </a:cubicBezTo>
                  <a:cubicBezTo>
                    <a:pt x="37014" y="8929"/>
                    <a:pt x="28725" y="0"/>
                    <a:pt x="18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7740058" y="3965315"/>
              <a:ext cx="270214" cy="535197"/>
            </a:xfrm>
            <a:custGeom>
              <a:avLst/>
              <a:gdLst/>
              <a:ahLst/>
              <a:cxnLst/>
              <a:rect l="l" t="t" r="r" b="b"/>
              <a:pathLst>
                <a:path w="12704" h="25165" extrusionOk="0">
                  <a:moveTo>
                    <a:pt x="1" y="0"/>
                  </a:moveTo>
                  <a:lnTo>
                    <a:pt x="1" y="25164"/>
                  </a:lnTo>
                  <a:lnTo>
                    <a:pt x="12704" y="25164"/>
                  </a:lnTo>
                  <a:lnTo>
                    <a:pt x="12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7468932" y="4194943"/>
              <a:ext cx="824553" cy="407294"/>
            </a:xfrm>
            <a:custGeom>
              <a:avLst/>
              <a:gdLst/>
              <a:ahLst/>
              <a:cxnLst/>
              <a:rect l="l" t="t" r="r" b="b"/>
              <a:pathLst>
                <a:path w="38766" h="19151" extrusionOk="0">
                  <a:moveTo>
                    <a:pt x="19100" y="0"/>
                  </a:moveTo>
                  <a:cubicBezTo>
                    <a:pt x="8697" y="0"/>
                    <a:pt x="0" y="13361"/>
                    <a:pt x="0" y="18943"/>
                  </a:cubicBezTo>
                  <a:lnTo>
                    <a:pt x="19100" y="19151"/>
                  </a:lnTo>
                  <a:lnTo>
                    <a:pt x="38200" y="19151"/>
                  </a:lnTo>
                  <a:cubicBezTo>
                    <a:pt x="38765" y="14366"/>
                    <a:pt x="29577" y="0"/>
                    <a:pt x="19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7310761" y="3640586"/>
              <a:ext cx="295738" cy="316843"/>
            </a:xfrm>
            <a:custGeom>
              <a:avLst/>
              <a:gdLst/>
              <a:ahLst/>
              <a:cxnLst/>
              <a:rect l="l" t="t" r="r" b="b"/>
              <a:pathLst>
                <a:path w="13904" h="14898" extrusionOk="0">
                  <a:moveTo>
                    <a:pt x="6276" y="0"/>
                  </a:moveTo>
                  <a:cubicBezTo>
                    <a:pt x="5655" y="0"/>
                    <a:pt x="5034" y="118"/>
                    <a:pt x="4433" y="366"/>
                  </a:cubicBezTo>
                  <a:cubicBezTo>
                    <a:pt x="1359" y="1636"/>
                    <a:pt x="1" y="5836"/>
                    <a:pt x="1391" y="9749"/>
                  </a:cubicBezTo>
                  <a:cubicBezTo>
                    <a:pt x="2511" y="12896"/>
                    <a:pt x="5074" y="14897"/>
                    <a:pt x="7635" y="14897"/>
                  </a:cubicBezTo>
                  <a:cubicBezTo>
                    <a:pt x="8254" y="14897"/>
                    <a:pt x="8873" y="14780"/>
                    <a:pt x="9472" y="14534"/>
                  </a:cubicBezTo>
                  <a:cubicBezTo>
                    <a:pt x="12541" y="13263"/>
                    <a:pt x="13904" y="9063"/>
                    <a:pt x="12513" y="5151"/>
                  </a:cubicBezTo>
                  <a:cubicBezTo>
                    <a:pt x="11394" y="2002"/>
                    <a:pt x="8834" y="0"/>
                    <a:pt x="6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8145491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7634" y="0"/>
                  </a:moveTo>
                  <a:cubicBezTo>
                    <a:pt x="5075" y="0"/>
                    <a:pt x="2515" y="2002"/>
                    <a:pt x="1396" y="5151"/>
                  </a:cubicBezTo>
                  <a:cubicBezTo>
                    <a:pt x="0" y="9063"/>
                    <a:pt x="1363" y="13263"/>
                    <a:pt x="4438" y="14534"/>
                  </a:cubicBezTo>
                  <a:cubicBezTo>
                    <a:pt x="5036" y="14780"/>
                    <a:pt x="5655" y="14897"/>
                    <a:pt x="6275" y="14897"/>
                  </a:cubicBezTo>
                  <a:cubicBezTo>
                    <a:pt x="8835" y="14897"/>
                    <a:pt x="11398" y="12896"/>
                    <a:pt x="12517" y="9749"/>
                  </a:cubicBezTo>
                  <a:cubicBezTo>
                    <a:pt x="13908" y="5836"/>
                    <a:pt x="12545" y="1636"/>
                    <a:pt x="9477" y="366"/>
                  </a:cubicBezTo>
                  <a:cubicBezTo>
                    <a:pt x="8876" y="118"/>
                    <a:pt x="8255" y="0"/>
                    <a:pt x="7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7517317" y="3633866"/>
              <a:ext cx="715714" cy="531241"/>
            </a:xfrm>
            <a:custGeom>
              <a:avLst/>
              <a:gdLst/>
              <a:ahLst/>
              <a:cxnLst/>
              <a:rect l="l" t="t" r="r" b="b"/>
              <a:pathLst>
                <a:path w="33649" h="24979" extrusionOk="0">
                  <a:moveTo>
                    <a:pt x="16825" y="0"/>
                  </a:moveTo>
                  <a:cubicBezTo>
                    <a:pt x="13737" y="0"/>
                    <a:pt x="3719" y="1744"/>
                    <a:pt x="1" y="11581"/>
                  </a:cubicBezTo>
                  <a:cubicBezTo>
                    <a:pt x="1860" y="18707"/>
                    <a:pt x="10399" y="24979"/>
                    <a:pt x="16825" y="24979"/>
                  </a:cubicBezTo>
                  <a:cubicBezTo>
                    <a:pt x="23250" y="24979"/>
                    <a:pt x="31789" y="18707"/>
                    <a:pt x="33649" y="11581"/>
                  </a:cubicBezTo>
                  <a:cubicBezTo>
                    <a:pt x="29930" y="1744"/>
                    <a:pt x="19912" y="0"/>
                    <a:pt x="16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7797141" y="3647880"/>
              <a:ext cx="155930" cy="45066"/>
            </a:xfrm>
            <a:custGeom>
              <a:avLst/>
              <a:gdLst/>
              <a:ahLst/>
              <a:cxnLst/>
              <a:rect l="l" t="t" r="r" b="b"/>
              <a:pathLst>
                <a:path w="7331" h="2119" extrusionOk="0">
                  <a:moveTo>
                    <a:pt x="3668" y="463"/>
                  </a:moveTo>
                  <a:cubicBezTo>
                    <a:pt x="4855" y="608"/>
                    <a:pt x="6612" y="983"/>
                    <a:pt x="6839" y="1372"/>
                  </a:cubicBezTo>
                  <a:cubicBezTo>
                    <a:pt x="6853" y="1400"/>
                    <a:pt x="6849" y="1409"/>
                    <a:pt x="6843" y="1423"/>
                  </a:cubicBezTo>
                  <a:cubicBezTo>
                    <a:pt x="6777" y="1584"/>
                    <a:pt x="6468" y="1654"/>
                    <a:pt x="6033" y="1654"/>
                  </a:cubicBezTo>
                  <a:cubicBezTo>
                    <a:pt x="5412" y="1654"/>
                    <a:pt x="4534" y="1512"/>
                    <a:pt x="3728" y="1289"/>
                  </a:cubicBezTo>
                  <a:lnTo>
                    <a:pt x="3668" y="1275"/>
                  </a:lnTo>
                  <a:lnTo>
                    <a:pt x="3608" y="1289"/>
                  </a:lnTo>
                  <a:cubicBezTo>
                    <a:pt x="2799" y="1512"/>
                    <a:pt x="1922" y="1654"/>
                    <a:pt x="1302" y="1654"/>
                  </a:cubicBezTo>
                  <a:cubicBezTo>
                    <a:pt x="867" y="1654"/>
                    <a:pt x="559" y="1584"/>
                    <a:pt x="492" y="1423"/>
                  </a:cubicBezTo>
                  <a:cubicBezTo>
                    <a:pt x="483" y="1409"/>
                    <a:pt x="483" y="1400"/>
                    <a:pt x="497" y="1372"/>
                  </a:cubicBezTo>
                  <a:cubicBezTo>
                    <a:pt x="724" y="983"/>
                    <a:pt x="2476" y="608"/>
                    <a:pt x="3668" y="463"/>
                  </a:cubicBezTo>
                  <a:close/>
                  <a:moveTo>
                    <a:pt x="3668" y="0"/>
                  </a:moveTo>
                  <a:lnTo>
                    <a:pt x="3640" y="5"/>
                  </a:lnTo>
                  <a:cubicBezTo>
                    <a:pt x="3126" y="65"/>
                    <a:pt x="525" y="407"/>
                    <a:pt x="98" y="1141"/>
                  </a:cubicBezTo>
                  <a:cubicBezTo>
                    <a:pt x="15" y="1289"/>
                    <a:pt x="0" y="1447"/>
                    <a:pt x="66" y="1603"/>
                  </a:cubicBezTo>
                  <a:cubicBezTo>
                    <a:pt x="230" y="1992"/>
                    <a:pt x="748" y="2119"/>
                    <a:pt x="1354" y="2119"/>
                  </a:cubicBezTo>
                  <a:cubicBezTo>
                    <a:pt x="2188" y="2119"/>
                    <a:pt x="3190" y="1879"/>
                    <a:pt x="3668" y="1752"/>
                  </a:cubicBezTo>
                  <a:cubicBezTo>
                    <a:pt x="4145" y="1877"/>
                    <a:pt x="5142" y="2119"/>
                    <a:pt x="5976" y="2119"/>
                  </a:cubicBezTo>
                  <a:cubicBezTo>
                    <a:pt x="6584" y="2119"/>
                    <a:pt x="7103" y="1988"/>
                    <a:pt x="7266" y="1603"/>
                  </a:cubicBezTo>
                  <a:cubicBezTo>
                    <a:pt x="7330" y="1447"/>
                    <a:pt x="7322" y="1289"/>
                    <a:pt x="7238" y="1141"/>
                  </a:cubicBezTo>
                  <a:cubicBezTo>
                    <a:pt x="6811" y="407"/>
                    <a:pt x="4211" y="65"/>
                    <a:pt x="3696" y="5"/>
                  </a:cubicBezTo>
                  <a:lnTo>
                    <a:pt x="3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7477801" y="3644010"/>
              <a:ext cx="108668" cy="128605"/>
            </a:xfrm>
            <a:custGeom>
              <a:avLst/>
              <a:gdLst/>
              <a:ahLst/>
              <a:cxnLst/>
              <a:rect l="l" t="t" r="r" b="b"/>
              <a:pathLst>
                <a:path w="5109" h="6047" extrusionOk="0">
                  <a:moveTo>
                    <a:pt x="352" y="1"/>
                  </a:moveTo>
                  <a:lnTo>
                    <a:pt x="1" y="298"/>
                  </a:lnTo>
                  <a:lnTo>
                    <a:pt x="4757" y="6047"/>
                  </a:lnTo>
                  <a:lnTo>
                    <a:pt x="5109" y="5750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8163824" y="3644010"/>
              <a:ext cx="108690" cy="128605"/>
            </a:xfrm>
            <a:custGeom>
              <a:avLst/>
              <a:gdLst/>
              <a:ahLst/>
              <a:cxnLst/>
              <a:rect l="l" t="t" r="r" b="b"/>
              <a:pathLst>
                <a:path w="5110" h="6047" extrusionOk="0">
                  <a:moveTo>
                    <a:pt x="4753" y="1"/>
                  </a:moveTo>
                  <a:lnTo>
                    <a:pt x="1" y="5750"/>
                  </a:lnTo>
                  <a:lnTo>
                    <a:pt x="353" y="6047"/>
                  </a:lnTo>
                  <a:lnTo>
                    <a:pt x="5110" y="298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7743716" y="3825024"/>
              <a:ext cx="263471" cy="9889"/>
            </a:xfrm>
            <a:custGeom>
              <a:avLst/>
              <a:gdLst/>
              <a:ahLst/>
              <a:cxnLst/>
              <a:rect l="l" t="t" r="r" b="b"/>
              <a:pathLst>
                <a:path w="12387" h="465" extrusionOk="0">
                  <a:moveTo>
                    <a:pt x="0" y="0"/>
                  </a:moveTo>
                  <a:lnTo>
                    <a:pt x="0" y="464"/>
                  </a:lnTo>
                  <a:lnTo>
                    <a:pt x="12387" y="464"/>
                  </a:lnTo>
                  <a:lnTo>
                    <a:pt x="123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7689482" y="3905367"/>
              <a:ext cx="371863" cy="8805"/>
            </a:xfrm>
            <a:custGeom>
              <a:avLst/>
              <a:gdLst/>
              <a:ahLst/>
              <a:cxnLst/>
              <a:rect l="l" t="t" r="r" b="b"/>
              <a:pathLst>
                <a:path w="17483" h="414" extrusionOk="0">
                  <a:moveTo>
                    <a:pt x="0" y="1"/>
                  </a:moveTo>
                  <a:lnTo>
                    <a:pt x="0" y="414"/>
                  </a:lnTo>
                  <a:lnTo>
                    <a:pt x="17483" y="414"/>
                  </a:lnTo>
                  <a:lnTo>
                    <a:pt x="174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7743716" y="3982179"/>
              <a:ext cx="263471" cy="9762"/>
            </a:xfrm>
            <a:custGeom>
              <a:avLst/>
              <a:gdLst/>
              <a:ahLst/>
              <a:cxnLst/>
              <a:rect l="l" t="t" r="r" b="b"/>
              <a:pathLst>
                <a:path w="12387" h="459" extrusionOk="0">
                  <a:moveTo>
                    <a:pt x="0" y="0"/>
                  </a:moveTo>
                  <a:lnTo>
                    <a:pt x="0" y="459"/>
                  </a:lnTo>
                  <a:lnTo>
                    <a:pt x="12387" y="459"/>
                  </a:lnTo>
                  <a:lnTo>
                    <a:pt x="123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7679827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32" y="0"/>
                  </a:moveTo>
                  <a:cubicBezTo>
                    <a:pt x="417" y="0"/>
                    <a:pt x="0" y="848"/>
                    <a:pt x="0" y="1896"/>
                  </a:cubicBezTo>
                  <a:cubicBezTo>
                    <a:pt x="0" y="2940"/>
                    <a:pt x="417" y="3788"/>
                    <a:pt x="932" y="3788"/>
                  </a:cubicBezTo>
                  <a:cubicBezTo>
                    <a:pt x="1446" y="3788"/>
                    <a:pt x="1859" y="2940"/>
                    <a:pt x="1859" y="1896"/>
                  </a:cubicBezTo>
                  <a:cubicBezTo>
                    <a:pt x="1859" y="848"/>
                    <a:pt x="1446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8007164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28" y="0"/>
                  </a:moveTo>
                  <a:cubicBezTo>
                    <a:pt x="413" y="0"/>
                    <a:pt x="0" y="848"/>
                    <a:pt x="0" y="1896"/>
                  </a:cubicBezTo>
                  <a:cubicBezTo>
                    <a:pt x="0" y="2940"/>
                    <a:pt x="413" y="3788"/>
                    <a:pt x="928" y="3788"/>
                  </a:cubicBezTo>
                  <a:cubicBezTo>
                    <a:pt x="1442" y="3788"/>
                    <a:pt x="1859" y="2940"/>
                    <a:pt x="1859" y="1896"/>
                  </a:cubicBezTo>
                  <a:cubicBezTo>
                    <a:pt x="1859" y="848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7361039" y="3718504"/>
              <a:ext cx="128407" cy="134070"/>
            </a:xfrm>
            <a:custGeom>
              <a:avLst/>
              <a:gdLst/>
              <a:ahLst/>
              <a:cxnLst/>
              <a:rect l="l" t="t" r="r" b="b"/>
              <a:pathLst>
                <a:path w="6037" h="6304" extrusionOk="0">
                  <a:moveTo>
                    <a:pt x="2881" y="0"/>
                  </a:moveTo>
                  <a:cubicBezTo>
                    <a:pt x="2848" y="0"/>
                    <a:pt x="2815" y="1"/>
                    <a:pt x="2782" y="3"/>
                  </a:cubicBezTo>
                  <a:cubicBezTo>
                    <a:pt x="2092" y="21"/>
                    <a:pt x="1402" y="369"/>
                    <a:pt x="882" y="948"/>
                  </a:cubicBezTo>
                  <a:cubicBezTo>
                    <a:pt x="298" y="1602"/>
                    <a:pt x="1" y="2446"/>
                    <a:pt x="71" y="3267"/>
                  </a:cubicBezTo>
                  <a:lnTo>
                    <a:pt x="529" y="3229"/>
                  </a:lnTo>
                  <a:cubicBezTo>
                    <a:pt x="469" y="2534"/>
                    <a:pt x="724" y="1815"/>
                    <a:pt x="1225" y="1254"/>
                  </a:cubicBezTo>
                  <a:cubicBezTo>
                    <a:pt x="1661" y="768"/>
                    <a:pt x="2236" y="475"/>
                    <a:pt x="2797" y="462"/>
                  </a:cubicBezTo>
                  <a:cubicBezTo>
                    <a:pt x="2808" y="462"/>
                    <a:pt x="2819" y="462"/>
                    <a:pt x="2830" y="462"/>
                  </a:cubicBezTo>
                  <a:cubicBezTo>
                    <a:pt x="3385" y="462"/>
                    <a:pt x="3960" y="707"/>
                    <a:pt x="4410" y="1157"/>
                  </a:cubicBezTo>
                  <a:cubicBezTo>
                    <a:pt x="4883" y="1626"/>
                    <a:pt x="5161" y="2232"/>
                    <a:pt x="5207" y="2854"/>
                  </a:cubicBezTo>
                  <a:cubicBezTo>
                    <a:pt x="4832" y="2878"/>
                    <a:pt x="4466" y="3053"/>
                    <a:pt x="4164" y="3359"/>
                  </a:cubicBezTo>
                  <a:cubicBezTo>
                    <a:pt x="3752" y="3781"/>
                    <a:pt x="3561" y="4356"/>
                    <a:pt x="3655" y="4898"/>
                  </a:cubicBezTo>
                  <a:cubicBezTo>
                    <a:pt x="3743" y="5431"/>
                    <a:pt x="4109" y="5899"/>
                    <a:pt x="4628" y="6141"/>
                  </a:cubicBezTo>
                  <a:cubicBezTo>
                    <a:pt x="4860" y="6252"/>
                    <a:pt x="5096" y="6303"/>
                    <a:pt x="5328" y="6303"/>
                  </a:cubicBezTo>
                  <a:cubicBezTo>
                    <a:pt x="5578" y="6303"/>
                    <a:pt x="5819" y="6243"/>
                    <a:pt x="6037" y="6117"/>
                  </a:cubicBezTo>
                  <a:lnTo>
                    <a:pt x="5805" y="5719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4"/>
                  </a:cubicBezTo>
                  <a:cubicBezTo>
                    <a:pt x="4438" y="5548"/>
                    <a:pt x="4173" y="5208"/>
                    <a:pt x="4109" y="4819"/>
                  </a:cubicBezTo>
                  <a:cubicBezTo>
                    <a:pt x="4039" y="4430"/>
                    <a:pt x="4192" y="3995"/>
                    <a:pt x="4494" y="3679"/>
                  </a:cubicBezTo>
                  <a:cubicBezTo>
                    <a:pt x="4729" y="3439"/>
                    <a:pt x="5016" y="3310"/>
                    <a:pt x="5293" y="3310"/>
                  </a:cubicBezTo>
                  <a:cubicBezTo>
                    <a:pt x="5331" y="3310"/>
                    <a:pt x="5369" y="3312"/>
                    <a:pt x="5407" y="3317"/>
                  </a:cubicBezTo>
                  <a:lnTo>
                    <a:pt x="5662" y="3355"/>
                  </a:lnTo>
                  <a:lnTo>
                    <a:pt x="5671" y="3100"/>
                  </a:lnTo>
                  <a:cubicBezTo>
                    <a:pt x="5694" y="2270"/>
                    <a:pt x="5356" y="1444"/>
                    <a:pt x="4740" y="833"/>
                  </a:cubicBezTo>
                  <a:cubicBezTo>
                    <a:pt x="4214" y="307"/>
                    <a:pt x="3541" y="0"/>
                    <a:pt x="28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8260849" y="3718504"/>
              <a:ext cx="128301" cy="134070"/>
            </a:xfrm>
            <a:custGeom>
              <a:avLst/>
              <a:gdLst/>
              <a:ahLst/>
              <a:cxnLst/>
              <a:rect l="l" t="t" r="r" b="b"/>
              <a:pathLst>
                <a:path w="6032" h="6304" extrusionOk="0">
                  <a:moveTo>
                    <a:pt x="3164" y="1"/>
                  </a:moveTo>
                  <a:cubicBezTo>
                    <a:pt x="2500" y="1"/>
                    <a:pt x="1828" y="304"/>
                    <a:pt x="1299" y="833"/>
                  </a:cubicBezTo>
                  <a:cubicBezTo>
                    <a:pt x="683" y="1444"/>
                    <a:pt x="344" y="2270"/>
                    <a:pt x="367" y="3100"/>
                  </a:cubicBezTo>
                  <a:lnTo>
                    <a:pt x="372" y="3355"/>
                  </a:lnTo>
                  <a:lnTo>
                    <a:pt x="627" y="3317"/>
                  </a:lnTo>
                  <a:cubicBezTo>
                    <a:pt x="665" y="3312"/>
                    <a:pt x="704" y="3310"/>
                    <a:pt x="742" y="3310"/>
                  </a:cubicBezTo>
                  <a:cubicBezTo>
                    <a:pt x="1022" y="3310"/>
                    <a:pt x="1308" y="3439"/>
                    <a:pt x="1540" y="3679"/>
                  </a:cubicBezTo>
                  <a:cubicBezTo>
                    <a:pt x="1846" y="3995"/>
                    <a:pt x="1994" y="4430"/>
                    <a:pt x="1930" y="4819"/>
                  </a:cubicBezTo>
                  <a:cubicBezTo>
                    <a:pt x="1864" y="5208"/>
                    <a:pt x="1596" y="5548"/>
                    <a:pt x="1215" y="5724"/>
                  </a:cubicBezTo>
                  <a:cubicBezTo>
                    <a:pt x="1046" y="5804"/>
                    <a:pt x="874" y="5843"/>
                    <a:pt x="709" y="5843"/>
                  </a:cubicBezTo>
                  <a:cubicBezTo>
                    <a:pt x="539" y="5843"/>
                    <a:pt x="376" y="5802"/>
                    <a:pt x="233" y="5719"/>
                  </a:cubicBezTo>
                  <a:lnTo>
                    <a:pt x="0" y="6117"/>
                  </a:lnTo>
                  <a:cubicBezTo>
                    <a:pt x="219" y="6243"/>
                    <a:pt x="460" y="6303"/>
                    <a:pt x="710" y="6303"/>
                  </a:cubicBezTo>
                  <a:cubicBezTo>
                    <a:pt x="942" y="6303"/>
                    <a:pt x="1179" y="6252"/>
                    <a:pt x="1410" y="6141"/>
                  </a:cubicBezTo>
                  <a:cubicBezTo>
                    <a:pt x="1930" y="5899"/>
                    <a:pt x="2291" y="5431"/>
                    <a:pt x="2384" y="4898"/>
                  </a:cubicBezTo>
                  <a:cubicBezTo>
                    <a:pt x="2476" y="4356"/>
                    <a:pt x="2281" y="3781"/>
                    <a:pt x="1869" y="3359"/>
                  </a:cubicBezTo>
                  <a:cubicBezTo>
                    <a:pt x="1573" y="3053"/>
                    <a:pt x="1207" y="2878"/>
                    <a:pt x="830" y="2854"/>
                  </a:cubicBezTo>
                  <a:cubicBezTo>
                    <a:pt x="873" y="2232"/>
                    <a:pt x="1155" y="1626"/>
                    <a:pt x="1624" y="1157"/>
                  </a:cubicBezTo>
                  <a:cubicBezTo>
                    <a:pt x="2078" y="707"/>
                    <a:pt x="2652" y="462"/>
                    <a:pt x="3204" y="462"/>
                  </a:cubicBezTo>
                  <a:cubicBezTo>
                    <a:pt x="3215" y="462"/>
                    <a:pt x="3226" y="462"/>
                    <a:pt x="3237" y="462"/>
                  </a:cubicBezTo>
                  <a:cubicBezTo>
                    <a:pt x="3802" y="475"/>
                    <a:pt x="4378" y="768"/>
                    <a:pt x="4813" y="1254"/>
                  </a:cubicBezTo>
                  <a:cubicBezTo>
                    <a:pt x="5313" y="1815"/>
                    <a:pt x="5564" y="2534"/>
                    <a:pt x="5508" y="3229"/>
                  </a:cubicBezTo>
                  <a:lnTo>
                    <a:pt x="5967" y="3267"/>
                  </a:lnTo>
                  <a:cubicBezTo>
                    <a:pt x="6032" y="2446"/>
                    <a:pt x="5741" y="1602"/>
                    <a:pt x="5156" y="948"/>
                  </a:cubicBezTo>
                  <a:cubicBezTo>
                    <a:pt x="4637" y="369"/>
                    <a:pt x="3941" y="21"/>
                    <a:pt x="3250" y="3"/>
                  </a:cubicBezTo>
                  <a:cubicBezTo>
                    <a:pt x="3222" y="1"/>
                    <a:pt x="3193" y="1"/>
                    <a:pt x="31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7616235" y="3469461"/>
              <a:ext cx="137383" cy="73437"/>
            </a:xfrm>
            <a:custGeom>
              <a:avLst/>
              <a:gdLst/>
              <a:ahLst/>
              <a:cxnLst/>
              <a:rect l="l" t="t" r="r" b="b"/>
              <a:pathLst>
                <a:path w="6459" h="3453" extrusionOk="0">
                  <a:moveTo>
                    <a:pt x="4847" y="1"/>
                  </a:moveTo>
                  <a:cubicBezTo>
                    <a:pt x="2885" y="1"/>
                    <a:pt x="915" y="1171"/>
                    <a:pt x="0" y="3054"/>
                  </a:cubicBezTo>
                  <a:lnTo>
                    <a:pt x="829" y="3452"/>
                  </a:lnTo>
                  <a:cubicBezTo>
                    <a:pt x="1586" y="1893"/>
                    <a:pt x="3214" y="918"/>
                    <a:pt x="4827" y="918"/>
                  </a:cubicBezTo>
                  <a:cubicBezTo>
                    <a:pt x="5271" y="918"/>
                    <a:pt x="5714" y="992"/>
                    <a:pt x="6138" y="1148"/>
                  </a:cubicBezTo>
                  <a:lnTo>
                    <a:pt x="6458" y="281"/>
                  </a:lnTo>
                  <a:cubicBezTo>
                    <a:pt x="5937" y="91"/>
                    <a:pt x="5393" y="1"/>
                    <a:pt x="4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7958758" y="3457530"/>
              <a:ext cx="161035" cy="97405"/>
            </a:xfrm>
            <a:custGeom>
              <a:avLst/>
              <a:gdLst/>
              <a:ahLst/>
              <a:cxnLst/>
              <a:rect l="l" t="t" r="r" b="b"/>
              <a:pathLst>
                <a:path w="7571" h="4580" extrusionOk="0">
                  <a:moveTo>
                    <a:pt x="2233" y="0"/>
                  </a:moveTo>
                  <a:cubicBezTo>
                    <a:pt x="1468" y="0"/>
                    <a:pt x="702" y="167"/>
                    <a:pt x="1" y="500"/>
                  </a:cubicBezTo>
                  <a:lnTo>
                    <a:pt x="395" y="1330"/>
                  </a:lnTo>
                  <a:cubicBezTo>
                    <a:pt x="972" y="1057"/>
                    <a:pt x="1602" y="921"/>
                    <a:pt x="2231" y="921"/>
                  </a:cubicBezTo>
                  <a:cubicBezTo>
                    <a:pt x="2910" y="921"/>
                    <a:pt x="3590" y="1079"/>
                    <a:pt x="4205" y="1394"/>
                  </a:cubicBezTo>
                  <a:cubicBezTo>
                    <a:pt x="5401" y="2006"/>
                    <a:pt x="6324" y="3198"/>
                    <a:pt x="6681" y="4580"/>
                  </a:cubicBezTo>
                  <a:lnTo>
                    <a:pt x="7571" y="4352"/>
                  </a:lnTo>
                  <a:cubicBezTo>
                    <a:pt x="7154" y="2716"/>
                    <a:pt x="6050" y="1306"/>
                    <a:pt x="4627" y="574"/>
                  </a:cubicBezTo>
                  <a:cubicBezTo>
                    <a:pt x="3880" y="192"/>
                    <a:pt x="3056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7386880" y="2959380"/>
              <a:ext cx="999903" cy="688663"/>
            </a:xfrm>
            <a:custGeom>
              <a:avLst/>
              <a:gdLst/>
              <a:ahLst/>
              <a:cxnLst/>
              <a:rect l="l" t="t" r="r" b="b"/>
              <a:pathLst>
                <a:path w="47010" h="32381" extrusionOk="0">
                  <a:moveTo>
                    <a:pt x="29949" y="1"/>
                  </a:moveTo>
                  <a:cubicBezTo>
                    <a:pt x="29702" y="1"/>
                    <a:pt x="29450" y="8"/>
                    <a:pt x="29193" y="22"/>
                  </a:cubicBezTo>
                  <a:cubicBezTo>
                    <a:pt x="26629" y="161"/>
                    <a:pt x="23570" y="1208"/>
                    <a:pt x="22453" y="3722"/>
                  </a:cubicBezTo>
                  <a:cubicBezTo>
                    <a:pt x="20952" y="2428"/>
                    <a:pt x="18967" y="1723"/>
                    <a:pt x="16987" y="1723"/>
                  </a:cubicBezTo>
                  <a:cubicBezTo>
                    <a:pt x="16276" y="1723"/>
                    <a:pt x="15565" y="1814"/>
                    <a:pt x="14878" y="2001"/>
                  </a:cubicBezTo>
                  <a:cubicBezTo>
                    <a:pt x="12259" y="2715"/>
                    <a:pt x="10066" y="4820"/>
                    <a:pt x="9217" y="7398"/>
                  </a:cubicBezTo>
                  <a:cubicBezTo>
                    <a:pt x="8470" y="7070"/>
                    <a:pt x="7648" y="6905"/>
                    <a:pt x="6805" y="6905"/>
                  </a:cubicBezTo>
                  <a:cubicBezTo>
                    <a:pt x="5990" y="6905"/>
                    <a:pt x="5154" y="7060"/>
                    <a:pt x="4345" y="7370"/>
                  </a:cubicBezTo>
                  <a:cubicBezTo>
                    <a:pt x="2607" y="8033"/>
                    <a:pt x="1253" y="9317"/>
                    <a:pt x="626" y="10888"/>
                  </a:cubicBezTo>
                  <a:cubicBezTo>
                    <a:pt x="1" y="12460"/>
                    <a:pt x="103" y="14324"/>
                    <a:pt x="904" y="15997"/>
                  </a:cubicBezTo>
                  <a:cubicBezTo>
                    <a:pt x="1683" y="17615"/>
                    <a:pt x="3001" y="18830"/>
                    <a:pt x="4544" y="19358"/>
                  </a:cubicBezTo>
                  <a:cubicBezTo>
                    <a:pt x="4432" y="21518"/>
                    <a:pt x="4409" y="23683"/>
                    <a:pt x="4387" y="25779"/>
                  </a:cubicBezTo>
                  <a:cubicBezTo>
                    <a:pt x="4368" y="27926"/>
                    <a:pt x="4345" y="30146"/>
                    <a:pt x="4224" y="32353"/>
                  </a:cubicBezTo>
                  <a:lnTo>
                    <a:pt x="4683" y="32381"/>
                  </a:lnTo>
                  <a:cubicBezTo>
                    <a:pt x="4804" y="30164"/>
                    <a:pt x="4826" y="27934"/>
                    <a:pt x="4850" y="25784"/>
                  </a:cubicBezTo>
                  <a:cubicBezTo>
                    <a:pt x="4873" y="23638"/>
                    <a:pt x="4896" y="21412"/>
                    <a:pt x="5017" y="19205"/>
                  </a:cubicBezTo>
                  <a:lnTo>
                    <a:pt x="5027" y="19029"/>
                  </a:lnTo>
                  <a:lnTo>
                    <a:pt x="4850" y="18973"/>
                  </a:lnTo>
                  <a:cubicBezTo>
                    <a:pt x="3358" y="18519"/>
                    <a:pt x="2068" y="17360"/>
                    <a:pt x="1322" y="15798"/>
                  </a:cubicBezTo>
                  <a:cubicBezTo>
                    <a:pt x="571" y="14240"/>
                    <a:pt x="474" y="12511"/>
                    <a:pt x="1053" y="11059"/>
                  </a:cubicBezTo>
                  <a:cubicBezTo>
                    <a:pt x="1633" y="9604"/>
                    <a:pt x="2894" y="8417"/>
                    <a:pt x="4507" y="7800"/>
                  </a:cubicBezTo>
                  <a:cubicBezTo>
                    <a:pt x="5263" y="7510"/>
                    <a:pt x="6043" y="7366"/>
                    <a:pt x="6803" y="7366"/>
                  </a:cubicBezTo>
                  <a:cubicBezTo>
                    <a:pt x="7669" y="7366"/>
                    <a:pt x="8508" y="7553"/>
                    <a:pt x="9255" y="7926"/>
                  </a:cubicBezTo>
                  <a:lnTo>
                    <a:pt x="9505" y="8046"/>
                  </a:lnTo>
                  <a:lnTo>
                    <a:pt x="9578" y="7783"/>
                  </a:lnTo>
                  <a:cubicBezTo>
                    <a:pt x="10320" y="5237"/>
                    <a:pt x="12443" y="3142"/>
                    <a:pt x="15002" y="2446"/>
                  </a:cubicBezTo>
                  <a:cubicBezTo>
                    <a:pt x="15652" y="2269"/>
                    <a:pt x="16323" y="2182"/>
                    <a:pt x="16995" y="2182"/>
                  </a:cubicBezTo>
                  <a:cubicBezTo>
                    <a:pt x="18967" y="2182"/>
                    <a:pt x="20945" y="2925"/>
                    <a:pt x="22384" y="4278"/>
                  </a:cubicBezTo>
                  <a:lnTo>
                    <a:pt x="22638" y="4518"/>
                  </a:lnTo>
                  <a:lnTo>
                    <a:pt x="22759" y="4189"/>
                  </a:lnTo>
                  <a:cubicBezTo>
                    <a:pt x="23676" y="1663"/>
                    <a:pt x="26699" y="615"/>
                    <a:pt x="29221" y="480"/>
                  </a:cubicBezTo>
                  <a:cubicBezTo>
                    <a:pt x="29466" y="467"/>
                    <a:pt x="29706" y="461"/>
                    <a:pt x="29940" y="461"/>
                  </a:cubicBezTo>
                  <a:cubicBezTo>
                    <a:pt x="31835" y="461"/>
                    <a:pt x="33362" y="893"/>
                    <a:pt x="34497" y="1756"/>
                  </a:cubicBezTo>
                  <a:cubicBezTo>
                    <a:pt x="35860" y="2789"/>
                    <a:pt x="36745" y="4852"/>
                    <a:pt x="35879" y="6512"/>
                  </a:cubicBezTo>
                  <a:lnTo>
                    <a:pt x="35479" y="7267"/>
                  </a:lnTo>
                  <a:lnTo>
                    <a:pt x="36202" y="6814"/>
                  </a:lnTo>
                  <a:cubicBezTo>
                    <a:pt x="36958" y="6336"/>
                    <a:pt x="37850" y="6107"/>
                    <a:pt x="38747" y="6107"/>
                  </a:cubicBezTo>
                  <a:cubicBezTo>
                    <a:pt x="40226" y="6107"/>
                    <a:pt x="41721" y="6728"/>
                    <a:pt x="42647" y="7871"/>
                  </a:cubicBezTo>
                  <a:cubicBezTo>
                    <a:pt x="44140" y="9706"/>
                    <a:pt x="44010" y="12696"/>
                    <a:pt x="42364" y="14393"/>
                  </a:cubicBezTo>
                  <a:lnTo>
                    <a:pt x="41956" y="14814"/>
                  </a:lnTo>
                  <a:lnTo>
                    <a:pt x="42540" y="14782"/>
                  </a:lnTo>
                  <a:cubicBezTo>
                    <a:pt x="42601" y="14779"/>
                    <a:pt x="42662" y="14777"/>
                    <a:pt x="42724" y="14777"/>
                  </a:cubicBezTo>
                  <a:cubicBezTo>
                    <a:pt x="44005" y="14777"/>
                    <a:pt x="45244" y="15503"/>
                    <a:pt x="45869" y="16618"/>
                  </a:cubicBezTo>
                  <a:cubicBezTo>
                    <a:pt x="46528" y="17791"/>
                    <a:pt x="46453" y="19316"/>
                    <a:pt x="45698" y="20420"/>
                  </a:cubicBezTo>
                  <a:cubicBezTo>
                    <a:pt x="45405" y="20842"/>
                    <a:pt x="45034" y="21194"/>
                    <a:pt x="44641" y="21565"/>
                  </a:cubicBezTo>
                  <a:cubicBezTo>
                    <a:pt x="44297" y="21894"/>
                    <a:pt x="43935" y="22232"/>
                    <a:pt x="43639" y="22622"/>
                  </a:cubicBezTo>
                  <a:cubicBezTo>
                    <a:pt x="42480" y="24143"/>
                    <a:pt x="42439" y="26090"/>
                    <a:pt x="42396" y="27971"/>
                  </a:cubicBezTo>
                  <a:cubicBezTo>
                    <a:pt x="42364" y="29413"/>
                    <a:pt x="42332" y="30906"/>
                    <a:pt x="41799" y="32195"/>
                  </a:cubicBezTo>
                  <a:lnTo>
                    <a:pt x="42225" y="32372"/>
                  </a:lnTo>
                  <a:cubicBezTo>
                    <a:pt x="42790" y="30999"/>
                    <a:pt x="42823" y="29464"/>
                    <a:pt x="42856" y="27981"/>
                  </a:cubicBezTo>
                  <a:cubicBezTo>
                    <a:pt x="42897" y="26090"/>
                    <a:pt x="42939" y="24305"/>
                    <a:pt x="44005" y="22900"/>
                  </a:cubicBezTo>
                  <a:cubicBezTo>
                    <a:pt x="44283" y="22538"/>
                    <a:pt x="44608" y="22228"/>
                    <a:pt x="44955" y="21899"/>
                  </a:cubicBezTo>
                  <a:cubicBezTo>
                    <a:pt x="45349" y="21528"/>
                    <a:pt x="45758" y="21143"/>
                    <a:pt x="46072" y="20679"/>
                  </a:cubicBezTo>
                  <a:cubicBezTo>
                    <a:pt x="46930" y="19437"/>
                    <a:pt x="47009" y="17713"/>
                    <a:pt x="46272" y="16395"/>
                  </a:cubicBezTo>
                  <a:cubicBezTo>
                    <a:pt x="45619" y="15227"/>
                    <a:pt x="44352" y="14439"/>
                    <a:pt x="43027" y="14333"/>
                  </a:cubicBezTo>
                  <a:cubicBezTo>
                    <a:pt x="44506" y="12432"/>
                    <a:pt x="44529" y="9456"/>
                    <a:pt x="43004" y="7582"/>
                  </a:cubicBezTo>
                  <a:cubicBezTo>
                    <a:pt x="41988" y="6331"/>
                    <a:pt x="40356" y="5652"/>
                    <a:pt x="38740" y="5652"/>
                  </a:cubicBezTo>
                  <a:cubicBezTo>
                    <a:pt x="37980" y="5652"/>
                    <a:pt x="37223" y="5802"/>
                    <a:pt x="36536" y="6114"/>
                  </a:cubicBezTo>
                  <a:cubicBezTo>
                    <a:pt x="37056" y="4370"/>
                    <a:pt x="36129" y="2419"/>
                    <a:pt x="34775" y="1389"/>
                  </a:cubicBezTo>
                  <a:cubicBezTo>
                    <a:pt x="33562" y="469"/>
                    <a:pt x="31944" y="1"/>
                    <a:pt x="299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8025114" y="3266436"/>
              <a:ext cx="258664" cy="135899"/>
            </a:xfrm>
            <a:custGeom>
              <a:avLst/>
              <a:gdLst/>
              <a:ahLst/>
              <a:cxnLst/>
              <a:rect l="l" t="t" r="r" b="b"/>
              <a:pathLst>
                <a:path w="12161" h="6390" extrusionOk="0">
                  <a:moveTo>
                    <a:pt x="446" y="0"/>
                  </a:moveTo>
                  <a:lnTo>
                    <a:pt x="1" y="125"/>
                  </a:lnTo>
                  <a:cubicBezTo>
                    <a:pt x="700" y="2564"/>
                    <a:pt x="2504" y="4637"/>
                    <a:pt x="4822" y="5660"/>
                  </a:cubicBezTo>
                  <a:cubicBezTo>
                    <a:pt x="5925" y="6148"/>
                    <a:pt x="7121" y="6389"/>
                    <a:pt x="8317" y="6389"/>
                  </a:cubicBezTo>
                  <a:cubicBezTo>
                    <a:pt x="9643" y="6389"/>
                    <a:pt x="10964" y="6092"/>
                    <a:pt x="12160" y="5504"/>
                  </a:cubicBezTo>
                  <a:lnTo>
                    <a:pt x="11957" y="5091"/>
                  </a:lnTo>
                  <a:cubicBezTo>
                    <a:pt x="10827" y="5650"/>
                    <a:pt x="9574" y="5931"/>
                    <a:pt x="8320" y="5931"/>
                  </a:cubicBezTo>
                  <a:cubicBezTo>
                    <a:pt x="7186" y="5931"/>
                    <a:pt x="6051" y="5701"/>
                    <a:pt x="5007" y="5239"/>
                  </a:cubicBezTo>
                  <a:cubicBezTo>
                    <a:pt x="2814" y="4270"/>
                    <a:pt x="1103" y="2309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8189580" y="3401793"/>
              <a:ext cx="85399" cy="111527"/>
            </a:xfrm>
            <a:custGeom>
              <a:avLst/>
              <a:gdLst/>
              <a:ahLst/>
              <a:cxnLst/>
              <a:rect l="l" t="t" r="r" b="b"/>
              <a:pathLst>
                <a:path w="4015" h="5244" extrusionOk="0">
                  <a:moveTo>
                    <a:pt x="116" y="1"/>
                  </a:moveTo>
                  <a:cubicBezTo>
                    <a:pt x="0" y="2318"/>
                    <a:pt x="1659" y="4618"/>
                    <a:pt x="3894" y="5243"/>
                  </a:cubicBezTo>
                  <a:lnTo>
                    <a:pt x="4015" y="4798"/>
                  </a:lnTo>
                  <a:cubicBezTo>
                    <a:pt x="1980" y="4233"/>
                    <a:pt x="469" y="2133"/>
                    <a:pt x="574" y="24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8248642" y="3505230"/>
              <a:ext cx="24865" cy="147405"/>
            </a:xfrm>
            <a:custGeom>
              <a:avLst/>
              <a:gdLst/>
              <a:ahLst/>
              <a:cxnLst/>
              <a:rect l="l" t="t" r="r" b="b"/>
              <a:pathLst>
                <a:path w="1169" h="6931" extrusionOk="0">
                  <a:moveTo>
                    <a:pt x="459" y="0"/>
                  </a:moveTo>
                  <a:lnTo>
                    <a:pt x="0" y="37"/>
                  </a:lnTo>
                  <a:cubicBezTo>
                    <a:pt x="93" y="1149"/>
                    <a:pt x="273" y="2897"/>
                    <a:pt x="408" y="4158"/>
                  </a:cubicBezTo>
                  <a:cubicBezTo>
                    <a:pt x="705" y="6916"/>
                    <a:pt x="705" y="6916"/>
                    <a:pt x="927" y="6931"/>
                  </a:cubicBezTo>
                  <a:lnTo>
                    <a:pt x="1169" y="6745"/>
                  </a:lnTo>
                  <a:lnTo>
                    <a:pt x="941" y="6698"/>
                  </a:lnTo>
                  <a:lnTo>
                    <a:pt x="1159" y="6634"/>
                  </a:lnTo>
                  <a:cubicBezTo>
                    <a:pt x="1103" y="6383"/>
                    <a:pt x="635" y="2091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7715493" y="3272263"/>
              <a:ext cx="319624" cy="101361"/>
            </a:xfrm>
            <a:custGeom>
              <a:avLst/>
              <a:gdLst/>
              <a:ahLst/>
              <a:cxnLst/>
              <a:rect l="l" t="t" r="r" b="b"/>
              <a:pathLst>
                <a:path w="15027" h="4766" extrusionOk="0">
                  <a:moveTo>
                    <a:pt x="14632" y="0"/>
                  </a:moveTo>
                  <a:cubicBezTo>
                    <a:pt x="13144" y="2485"/>
                    <a:pt x="10423" y="4126"/>
                    <a:pt x="7530" y="4288"/>
                  </a:cubicBezTo>
                  <a:cubicBezTo>
                    <a:pt x="7322" y="4300"/>
                    <a:pt x="7117" y="4306"/>
                    <a:pt x="6914" y="4306"/>
                  </a:cubicBezTo>
                  <a:cubicBezTo>
                    <a:pt x="4175" y="4306"/>
                    <a:pt x="1922" y="3233"/>
                    <a:pt x="368" y="1192"/>
                  </a:cubicBezTo>
                  <a:lnTo>
                    <a:pt x="1" y="1470"/>
                  </a:lnTo>
                  <a:cubicBezTo>
                    <a:pt x="1648" y="3634"/>
                    <a:pt x="4030" y="4766"/>
                    <a:pt x="6918" y="4766"/>
                  </a:cubicBezTo>
                  <a:cubicBezTo>
                    <a:pt x="7127" y="4766"/>
                    <a:pt x="7340" y="4761"/>
                    <a:pt x="7553" y="4747"/>
                  </a:cubicBezTo>
                  <a:cubicBezTo>
                    <a:pt x="10599" y="4580"/>
                    <a:pt x="13459" y="2851"/>
                    <a:pt x="15027" y="236"/>
                  </a:cubicBezTo>
                  <a:lnTo>
                    <a:pt x="146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7541393" y="3226712"/>
              <a:ext cx="238628" cy="97809"/>
            </a:xfrm>
            <a:custGeom>
              <a:avLst/>
              <a:gdLst/>
              <a:ahLst/>
              <a:cxnLst/>
              <a:rect l="l" t="t" r="r" b="b"/>
              <a:pathLst>
                <a:path w="11219" h="4599" extrusionOk="0">
                  <a:moveTo>
                    <a:pt x="10779" y="0"/>
                  </a:moveTo>
                  <a:cubicBezTo>
                    <a:pt x="10167" y="2104"/>
                    <a:pt x="8225" y="3788"/>
                    <a:pt x="6051" y="4089"/>
                  </a:cubicBezTo>
                  <a:cubicBezTo>
                    <a:pt x="5809" y="4123"/>
                    <a:pt x="5566" y="4139"/>
                    <a:pt x="5322" y="4139"/>
                  </a:cubicBezTo>
                  <a:cubicBezTo>
                    <a:pt x="3373" y="4139"/>
                    <a:pt x="1420" y="3093"/>
                    <a:pt x="390" y="1437"/>
                  </a:cubicBezTo>
                  <a:lnTo>
                    <a:pt x="0" y="1678"/>
                  </a:lnTo>
                  <a:cubicBezTo>
                    <a:pt x="1113" y="3467"/>
                    <a:pt x="3222" y="4599"/>
                    <a:pt x="5332" y="4599"/>
                  </a:cubicBezTo>
                  <a:cubicBezTo>
                    <a:pt x="5591" y="4599"/>
                    <a:pt x="5856" y="4580"/>
                    <a:pt x="6115" y="4543"/>
                  </a:cubicBezTo>
                  <a:cubicBezTo>
                    <a:pt x="8461" y="4218"/>
                    <a:pt x="10561" y="2401"/>
                    <a:pt x="11219" y="125"/>
                  </a:cubicBezTo>
                  <a:lnTo>
                    <a:pt x="1077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7504216" y="3317304"/>
              <a:ext cx="127897" cy="109166"/>
            </a:xfrm>
            <a:custGeom>
              <a:avLst/>
              <a:gdLst/>
              <a:ahLst/>
              <a:cxnLst/>
              <a:rect l="l" t="t" r="r" b="b"/>
              <a:pathLst>
                <a:path w="6013" h="5133" extrusionOk="0">
                  <a:moveTo>
                    <a:pt x="5555" y="1"/>
                  </a:moveTo>
                  <a:cubicBezTo>
                    <a:pt x="5439" y="1340"/>
                    <a:pt x="4780" y="2601"/>
                    <a:pt x="3755" y="3469"/>
                  </a:cubicBezTo>
                  <a:cubicBezTo>
                    <a:pt x="2836" y="4242"/>
                    <a:pt x="1656" y="4672"/>
                    <a:pt x="453" y="4672"/>
                  </a:cubicBezTo>
                  <a:cubicBezTo>
                    <a:pt x="315" y="4672"/>
                    <a:pt x="177" y="4666"/>
                    <a:pt x="38" y="4655"/>
                  </a:cubicBezTo>
                  <a:lnTo>
                    <a:pt x="0" y="5114"/>
                  </a:lnTo>
                  <a:cubicBezTo>
                    <a:pt x="149" y="5128"/>
                    <a:pt x="297" y="5132"/>
                    <a:pt x="445" y="5132"/>
                  </a:cubicBezTo>
                  <a:cubicBezTo>
                    <a:pt x="1753" y="5132"/>
                    <a:pt x="3047" y="4665"/>
                    <a:pt x="4052" y="3816"/>
                  </a:cubicBezTo>
                  <a:cubicBezTo>
                    <a:pt x="5170" y="2875"/>
                    <a:pt x="5884" y="1498"/>
                    <a:pt x="6013" y="42"/>
                  </a:cubicBezTo>
                  <a:lnTo>
                    <a:pt x="555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7476801" y="3421017"/>
              <a:ext cx="59790" cy="227775"/>
            </a:xfrm>
            <a:custGeom>
              <a:avLst/>
              <a:gdLst/>
              <a:ahLst/>
              <a:cxnLst/>
              <a:rect l="l" t="t" r="r" b="b"/>
              <a:pathLst>
                <a:path w="2811" h="10710" extrusionOk="0">
                  <a:moveTo>
                    <a:pt x="2351" y="0"/>
                  </a:moveTo>
                  <a:cubicBezTo>
                    <a:pt x="2073" y="2448"/>
                    <a:pt x="1484" y="4706"/>
                    <a:pt x="863" y="7103"/>
                  </a:cubicBezTo>
                  <a:cubicBezTo>
                    <a:pt x="571" y="8238"/>
                    <a:pt x="265" y="9416"/>
                    <a:pt x="1" y="10608"/>
                  </a:cubicBezTo>
                  <a:lnTo>
                    <a:pt x="450" y="10709"/>
                  </a:lnTo>
                  <a:cubicBezTo>
                    <a:pt x="715" y="9528"/>
                    <a:pt x="1016" y="8355"/>
                    <a:pt x="1313" y="7219"/>
                  </a:cubicBezTo>
                  <a:cubicBezTo>
                    <a:pt x="1906" y="4915"/>
                    <a:pt x="2523" y="2531"/>
                    <a:pt x="2810" y="51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7695693" y="4246874"/>
              <a:ext cx="350083" cy="89260"/>
            </a:xfrm>
            <a:custGeom>
              <a:avLst/>
              <a:gdLst/>
              <a:ahLst/>
              <a:cxnLst/>
              <a:rect l="l" t="t" r="r" b="b"/>
              <a:pathLst>
                <a:path w="16459" h="4197" extrusionOk="0">
                  <a:moveTo>
                    <a:pt x="16106" y="0"/>
                  </a:moveTo>
                  <a:cubicBezTo>
                    <a:pt x="14191" y="2300"/>
                    <a:pt x="11266" y="3695"/>
                    <a:pt x="8271" y="3738"/>
                  </a:cubicBezTo>
                  <a:cubicBezTo>
                    <a:pt x="8226" y="3738"/>
                    <a:pt x="8180" y="3739"/>
                    <a:pt x="8135" y="3739"/>
                  </a:cubicBezTo>
                  <a:cubicBezTo>
                    <a:pt x="5188" y="3739"/>
                    <a:pt x="2288" y="2420"/>
                    <a:pt x="348" y="205"/>
                  </a:cubicBezTo>
                  <a:lnTo>
                    <a:pt x="1" y="507"/>
                  </a:lnTo>
                  <a:cubicBezTo>
                    <a:pt x="2031" y="2824"/>
                    <a:pt x="5068" y="4196"/>
                    <a:pt x="8146" y="4196"/>
                  </a:cubicBezTo>
                  <a:lnTo>
                    <a:pt x="8281" y="4196"/>
                  </a:lnTo>
                  <a:cubicBezTo>
                    <a:pt x="11405" y="4155"/>
                    <a:pt x="14460" y="2698"/>
                    <a:pt x="16459" y="293"/>
                  </a:cubicBezTo>
                  <a:lnTo>
                    <a:pt x="161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7670851" y="4271925"/>
              <a:ext cx="398004" cy="109379"/>
            </a:xfrm>
            <a:custGeom>
              <a:avLst/>
              <a:gdLst/>
              <a:ahLst/>
              <a:cxnLst/>
              <a:rect l="l" t="t" r="r" b="b"/>
              <a:pathLst>
                <a:path w="18712" h="5143" extrusionOk="0">
                  <a:moveTo>
                    <a:pt x="339" y="1"/>
                  </a:moveTo>
                  <a:lnTo>
                    <a:pt x="0" y="311"/>
                  </a:lnTo>
                  <a:cubicBezTo>
                    <a:pt x="2671" y="3217"/>
                    <a:pt x="6111" y="4975"/>
                    <a:pt x="9430" y="5128"/>
                  </a:cubicBezTo>
                  <a:cubicBezTo>
                    <a:pt x="9601" y="5136"/>
                    <a:pt x="9773" y="5142"/>
                    <a:pt x="9949" y="5142"/>
                  </a:cubicBezTo>
                  <a:cubicBezTo>
                    <a:pt x="13273" y="5142"/>
                    <a:pt x="17278" y="3696"/>
                    <a:pt x="18711" y="390"/>
                  </a:cubicBezTo>
                  <a:lnTo>
                    <a:pt x="18289" y="209"/>
                  </a:lnTo>
                  <a:cubicBezTo>
                    <a:pt x="16935" y="3328"/>
                    <a:pt x="13108" y="4680"/>
                    <a:pt x="9933" y="4680"/>
                  </a:cubicBezTo>
                  <a:cubicBezTo>
                    <a:pt x="9771" y="4680"/>
                    <a:pt x="9611" y="4676"/>
                    <a:pt x="9453" y="4669"/>
                  </a:cubicBezTo>
                  <a:cubicBezTo>
                    <a:pt x="6254" y="4520"/>
                    <a:pt x="2930" y="2819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5681177" y="3196642"/>
              <a:ext cx="787181" cy="948701"/>
            </a:xfrm>
            <a:custGeom>
              <a:avLst/>
              <a:gdLst/>
              <a:ahLst/>
              <a:cxnLst/>
              <a:rect l="l" t="t" r="r" b="b"/>
              <a:pathLst>
                <a:path w="37009" h="44608" extrusionOk="0">
                  <a:moveTo>
                    <a:pt x="18502" y="0"/>
                  </a:moveTo>
                  <a:cubicBezTo>
                    <a:pt x="8285" y="0"/>
                    <a:pt x="1" y="8929"/>
                    <a:pt x="1" y="19948"/>
                  </a:cubicBezTo>
                  <a:cubicBezTo>
                    <a:pt x="1" y="36591"/>
                    <a:pt x="8285" y="44608"/>
                    <a:pt x="18502" y="44608"/>
                  </a:cubicBezTo>
                  <a:cubicBezTo>
                    <a:pt x="28724" y="44608"/>
                    <a:pt x="37009" y="37481"/>
                    <a:pt x="37009" y="19948"/>
                  </a:cubicBezTo>
                  <a:cubicBezTo>
                    <a:pt x="37009" y="8929"/>
                    <a:pt x="28724" y="0"/>
                    <a:pt x="1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5939605" y="3965315"/>
              <a:ext cx="270193" cy="535197"/>
            </a:xfrm>
            <a:custGeom>
              <a:avLst/>
              <a:gdLst/>
              <a:ahLst/>
              <a:cxnLst/>
              <a:rect l="l" t="t" r="r" b="b"/>
              <a:pathLst>
                <a:path w="12703" h="25165" extrusionOk="0">
                  <a:moveTo>
                    <a:pt x="1" y="0"/>
                  </a:moveTo>
                  <a:lnTo>
                    <a:pt x="1" y="25164"/>
                  </a:lnTo>
                  <a:lnTo>
                    <a:pt x="12702" y="25164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5668437" y="4194943"/>
              <a:ext cx="824680" cy="407294"/>
            </a:xfrm>
            <a:custGeom>
              <a:avLst/>
              <a:gdLst/>
              <a:ahLst/>
              <a:cxnLst/>
              <a:rect l="l" t="t" r="r" b="b"/>
              <a:pathLst>
                <a:path w="38772" h="19151" extrusionOk="0">
                  <a:moveTo>
                    <a:pt x="19101" y="0"/>
                  </a:moveTo>
                  <a:cubicBezTo>
                    <a:pt x="8703" y="0"/>
                    <a:pt x="1" y="13361"/>
                    <a:pt x="1" y="18943"/>
                  </a:cubicBezTo>
                  <a:lnTo>
                    <a:pt x="19101" y="19151"/>
                  </a:lnTo>
                  <a:lnTo>
                    <a:pt x="38206" y="19151"/>
                  </a:lnTo>
                  <a:cubicBezTo>
                    <a:pt x="38771" y="14366"/>
                    <a:pt x="29583" y="0"/>
                    <a:pt x="19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5510309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6278" y="0"/>
                  </a:moveTo>
                  <a:cubicBezTo>
                    <a:pt x="5657" y="0"/>
                    <a:pt x="5036" y="118"/>
                    <a:pt x="4436" y="366"/>
                  </a:cubicBezTo>
                  <a:cubicBezTo>
                    <a:pt x="1363" y="1636"/>
                    <a:pt x="0" y="5836"/>
                    <a:pt x="1391" y="9749"/>
                  </a:cubicBezTo>
                  <a:cubicBezTo>
                    <a:pt x="2511" y="12896"/>
                    <a:pt x="5076" y="14897"/>
                    <a:pt x="7635" y="14897"/>
                  </a:cubicBezTo>
                  <a:cubicBezTo>
                    <a:pt x="8254" y="14897"/>
                    <a:pt x="8873" y="14780"/>
                    <a:pt x="9471" y="14534"/>
                  </a:cubicBezTo>
                  <a:cubicBezTo>
                    <a:pt x="12545" y="13263"/>
                    <a:pt x="13908" y="9063"/>
                    <a:pt x="12517" y="5151"/>
                  </a:cubicBezTo>
                  <a:cubicBezTo>
                    <a:pt x="11398" y="2002"/>
                    <a:pt x="8835" y="0"/>
                    <a:pt x="6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6345124" y="3640586"/>
              <a:ext cx="295844" cy="316843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7631" y="0"/>
                  </a:moveTo>
                  <a:cubicBezTo>
                    <a:pt x="5073" y="0"/>
                    <a:pt x="2510" y="2002"/>
                    <a:pt x="1391" y="5151"/>
                  </a:cubicBezTo>
                  <a:cubicBezTo>
                    <a:pt x="1" y="9063"/>
                    <a:pt x="1364" y="13263"/>
                    <a:pt x="4432" y="14534"/>
                  </a:cubicBezTo>
                  <a:cubicBezTo>
                    <a:pt x="5031" y="14780"/>
                    <a:pt x="5650" y="14897"/>
                    <a:pt x="6270" y="14897"/>
                  </a:cubicBezTo>
                  <a:cubicBezTo>
                    <a:pt x="8831" y="14897"/>
                    <a:pt x="11394" y="12896"/>
                    <a:pt x="12518" y="9749"/>
                  </a:cubicBezTo>
                  <a:cubicBezTo>
                    <a:pt x="13908" y="5836"/>
                    <a:pt x="12545" y="1636"/>
                    <a:pt x="9472" y="366"/>
                  </a:cubicBezTo>
                  <a:cubicBezTo>
                    <a:pt x="8873" y="118"/>
                    <a:pt x="8252" y="0"/>
                    <a:pt x="7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5721416" y="3633866"/>
              <a:ext cx="715672" cy="531241"/>
            </a:xfrm>
            <a:custGeom>
              <a:avLst/>
              <a:gdLst/>
              <a:ahLst/>
              <a:cxnLst/>
              <a:rect l="l" t="t" r="r" b="b"/>
              <a:pathLst>
                <a:path w="33647" h="24979" extrusionOk="0">
                  <a:moveTo>
                    <a:pt x="16824" y="0"/>
                  </a:moveTo>
                  <a:cubicBezTo>
                    <a:pt x="13731" y="0"/>
                    <a:pt x="3717" y="1744"/>
                    <a:pt x="0" y="11581"/>
                  </a:cubicBezTo>
                  <a:cubicBezTo>
                    <a:pt x="1859" y="18707"/>
                    <a:pt x="10393" y="24979"/>
                    <a:pt x="16824" y="24979"/>
                  </a:cubicBezTo>
                  <a:cubicBezTo>
                    <a:pt x="23249" y="24979"/>
                    <a:pt x="31789" y="18707"/>
                    <a:pt x="33647" y="11581"/>
                  </a:cubicBezTo>
                  <a:cubicBezTo>
                    <a:pt x="29930" y="1744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6001219" y="3647880"/>
              <a:ext cx="155909" cy="45066"/>
            </a:xfrm>
            <a:custGeom>
              <a:avLst/>
              <a:gdLst/>
              <a:ahLst/>
              <a:cxnLst/>
              <a:rect l="l" t="t" r="r" b="b"/>
              <a:pathLst>
                <a:path w="7330" h="2119" extrusionOk="0">
                  <a:moveTo>
                    <a:pt x="3668" y="463"/>
                  </a:moveTo>
                  <a:cubicBezTo>
                    <a:pt x="4854" y="608"/>
                    <a:pt x="6611" y="983"/>
                    <a:pt x="6839" y="1372"/>
                  </a:cubicBezTo>
                  <a:cubicBezTo>
                    <a:pt x="6852" y="1400"/>
                    <a:pt x="6848" y="1409"/>
                    <a:pt x="6843" y="1423"/>
                  </a:cubicBezTo>
                  <a:cubicBezTo>
                    <a:pt x="6776" y="1584"/>
                    <a:pt x="6468" y="1654"/>
                    <a:pt x="6032" y="1654"/>
                  </a:cubicBezTo>
                  <a:cubicBezTo>
                    <a:pt x="5412" y="1654"/>
                    <a:pt x="4534" y="1512"/>
                    <a:pt x="3728" y="1289"/>
                  </a:cubicBezTo>
                  <a:lnTo>
                    <a:pt x="3668" y="1275"/>
                  </a:lnTo>
                  <a:lnTo>
                    <a:pt x="3602" y="1289"/>
                  </a:lnTo>
                  <a:cubicBezTo>
                    <a:pt x="2797" y="1512"/>
                    <a:pt x="1920" y="1654"/>
                    <a:pt x="1300" y="1654"/>
                  </a:cubicBezTo>
                  <a:cubicBezTo>
                    <a:pt x="865" y="1654"/>
                    <a:pt x="556" y="1584"/>
                    <a:pt x="487" y="1423"/>
                  </a:cubicBezTo>
                  <a:cubicBezTo>
                    <a:pt x="483" y="1409"/>
                    <a:pt x="478" y="1400"/>
                    <a:pt x="497" y="1372"/>
                  </a:cubicBezTo>
                  <a:cubicBezTo>
                    <a:pt x="724" y="983"/>
                    <a:pt x="2476" y="608"/>
                    <a:pt x="3668" y="463"/>
                  </a:cubicBezTo>
                  <a:close/>
                  <a:moveTo>
                    <a:pt x="3668" y="0"/>
                  </a:moveTo>
                  <a:lnTo>
                    <a:pt x="3640" y="5"/>
                  </a:lnTo>
                  <a:cubicBezTo>
                    <a:pt x="3121" y="65"/>
                    <a:pt x="525" y="407"/>
                    <a:pt x="98" y="1141"/>
                  </a:cubicBezTo>
                  <a:cubicBezTo>
                    <a:pt x="10" y="1289"/>
                    <a:pt x="1" y="1447"/>
                    <a:pt x="65" y="1603"/>
                  </a:cubicBezTo>
                  <a:cubicBezTo>
                    <a:pt x="228" y="1988"/>
                    <a:pt x="747" y="2119"/>
                    <a:pt x="1354" y="2119"/>
                  </a:cubicBezTo>
                  <a:cubicBezTo>
                    <a:pt x="2188" y="2119"/>
                    <a:pt x="3190" y="1877"/>
                    <a:pt x="3668" y="1752"/>
                  </a:cubicBezTo>
                  <a:cubicBezTo>
                    <a:pt x="4143" y="1879"/>
                    <a:pt x="5145" y="2119"/>
                    <a:pt x="5980" y="2119"/>
                  </a:cubicBezTo>
                  <a:cubicBezTo>
                    <a:pt x="6586" y="2119"/>
                    <a:pt x="7103" y="1992"/>
                    <a:pt x="7265" y="1603"/>
                  </a:cubicBezTo>
                  <a:cubicBezTo>
                    <a:pt x="7330" y="1447"/>
                    <a:pt x="7321" y="1289"/>
                    <a:pt x="7237" y="1141"/>
                  </a:cubicBezTo>
                  <a:cubicBezTo>
                    <a:pt x="6811" y="407"/>
                    <a:pt x="4210" y="65"/>
                    <a:pt x="3690" y="5"/>
                  </a:cubicBezTo>
                  <a:lnTo>
                    <a:pt x="3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681857" y="3644010"/>
              <a:ext cx="108690" cy="128605"/>
            </a:xfrm>
            <a:custGeom>
              <a:avLst/>
              <a:gdLst/>
              <a:ahLst/>
              <a:cxnLst/>
              <a:rect l="l" t="t" r="r" b="b"/>
              <a:pathLst>
                <a:path w="5110" h="6047" extrusionOk="0">
                  <a:moveTo>
                    <a:pt x="354" y="1"/>
                  </a:moveTo>
                  <a:lnTo>
                    <a:pt x="1" y="298"/>
                  </a:lnTo>
                  <a:lnTo>
                    <a:pt x="4753" y="6047"/>
                  </a:lnTo>
                  <a:lnTo>
                    <a:pt x="5110" y="5750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6367796" y="3644010"/>
              <a:ext cx="108796" cy="128605"/>
            </a:xfrm>
            <a:custGeom>
              <a:avLst/>
              <a:gdLst/>
              <a:ahLst/>
              <a:cxnLst/>
              <a:rect l="l" t="t" r="r" b="b"/>
              <a:pathLst>
                <a:path w="5115" h="6047" extrusionOk="0">
                  <a:moveTo>
                    <a:pt x="4757" y="1"/>
                  </a:moveTo>
                  <a:lnTo>
                    <a:pt x="0" y="5750"/>
                  </a:lnTo>
                  <a:lnTo>
                    <a:pt x="358" y="6047"/>
                  </a:lnTo>
                  <a:lnTo>
                    <a:pt x="5114" y="298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5947666" y="3825024"/>
              <a:ext cx="263514" cy="9889"/>
            </a:xfrm>
            <a:custGeom>
              <a:avLst/>
              <a:gdLst/>
              <a:ahLst/>
              <a:cxnLst/>
              <a:rect l="l" t="t" r="r" b="b"/>
              <a:pathLst>
                <a:path w="12389" h="465" extrusionOk="0">
                  <a:moveTo>
                    <a:pt x="1" y="0"/>
                  </a:moveTo>
                  <a:lnTo>
                    <a:pt x="1" y="464"/>
                  </a:lnTo>
                  <a:lnTo>
                    <a:pt x="12389" y="464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5893560" y="3905367"/>
              <a:ext cx="371842" cy="8805"/>
            </a:xfrm>
            <a:custGeom>
              <a:avLst/>
              <a:gdLst/>
              <a:ahLst/>
              <a:cxnLst/>
              <a:rect l="l" t="t" r="r" b="b"/>
              <a:pathLst>
                <a:path w="17482" h="414" extrusionOk="0">
                  <a:moveTo>
                    <a:pt x="0" y="1"/>
                  </a:moveTo>
                  <a:lnTo>
                    <a:pt x="0" y="414"/>
                  </a:lnTo>
                  <a:lnTo>
                    <a:pt x="17482" y="414"/>
                  </a:lnTo>
                  <a:lnTo>
                    <a:pt x="1748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947666" y="3982179"/>
              <a:ext cx="263514" cy="9762"/>
            </a:xfrm>
            <a:custGeom>
              <a:avLst/>
              <a:gdLst/>
              <a:ahLst/>
              <a:cxnLst/>
              <a:rect l="l" t="t" r="r" b="b"/>
              <a:pathLst>
                <a:path w="12389" h="459" extrusionOk="0">
                  <a:moveTo>
                    <a:pt x="1" y="0"/>
                  </a:moveTo>
                  <a:lnTo>
                    <a:pt x="1" y="459"/>
                  </a:lnTo>
                  <a:lnTo>
                    <a:pt x="12389" y="459"/>
                  </a:lnTo>
                  <a:lnTo>
                    <a:pt x="123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879459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27" y="0"/>
                  </a:moveTo>
                  <a:cubicBezTo>
                    <a:pt x="417" y="0"/>
                    <a:pt x="0" y="848"/>
                    <a:pt x="0" y="1896"/>
                  </a:cubicBezTo>
                  <a:cubicBezTo>
                    <a:pt x="0" y="2940"/>
                    <a:pt x="417" y="3788"/>
                    <a:pt x="927" y="3788"/>
                  </a:cubicBezTo>
                  <a:cubicBezTo>
                    <a:pt x="1442" y="3788"/>
                    <a:pt x="1859" y="2940"/>
                    <a:pt x="1859" y="1896"/>
                  </a:cubicBezTo>
                  <a:cubicBezTo>
                    <a:pt x="1859" y="848"/>
                    <a:pt x="1442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6206690" y="3572259"/>
              <a:ext cx="39562" cy="8056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33" y="0"/>
                  </a:moveTo>
                  <a:cubicBezTo>
                    <a:pt x="418" y="0"/>
                    <a:pt x="1" y="848"/>
                    <a:pt x="1" y="1896"/>
                  </a:cubicBezTo>
                  <a:cubicBezTo>
                    <a:pt x="1" y="2940"/>
                    <a:pt x="418" y="3788"/>
                    <a:pt x="933" y="3788"/>
                  </a:cubicBezTo>
                  <a:cubicBezTo>
                    <a:pt x="1443" y="3788"/>
                    <a:pt x="1860" y="2940"/>
                    <a:pt x="1860" y="1896"/>
                  </a:cubicBezTo>
                  <a:cubicBezTo>
                    <a:pt x="1860" y="848"/>
                    <a:pt x="1443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5560693" y="3718504"/>
              <a:ext cx="128301" cy="134070"/>
            </a:xfrm>
            <a:custGeom>
              <a:avLst/>
              <a:gdLst/>
              <a:ahLst/>
              <a:cxnLst/>
              <a:rect l="l" t="t" r="r" b="b"/>
              <a:pathLst>
                <a:path w="6032" h="6304" extrusionOk="0">
                  <a:moveTo>
                    <a:pt x="2879" y="0"/>
                  </a:moveTo>
                  <a:cubicBezTo>
                    <a:pt x="2847" y="0"/>
                    <a:pt x="2814" y="1"/>
                    <a:pt x="2782" y="3"/>
                  </a:cubicBezTo>
                  <a:cubicBezTo>
                    <a:pt x="2091" y="21"/>
                    <a:pt x="1395" y="369"/>
                    <a:pt x="877" y="948"/>
                  </a:cubicBezTo>
                  <a:cubicBezTo>
                    <a:pt x="297" y="1602"/>
                    <a:pt x="0" y="2446"/>
                    <a:pt x="65" y="3267"/>
                  </a:cubicBezTo>
                  <a:lnTo>
                    <a:pt x="524" y="3229"/>
                  </a:lnTo>
                  <a:cubicBezTo>
                    <a:pt x="468" y="2534"/>
                    <a:pt x="723" y="1815"/>
                    <a:pt x="1219" y="1254"/>
                  </a:cubicBezTo>
                  <a:cubicBezTo>
                    <a:pt x="1656" y="768"/>
                    <a:pt x="2230" y="475"/>
                    <a:pt x="2796" y="462"/>
                  </a:cubicBezTo>
                  <a:cubicBezTo>
                    <a:pt x="2807" y="462"/>
                    <a:pt x="2818" y="462"/>
                    <a:pt x="2829" y="462"/>
                  </a:cubicBezTo>
                  <a:cubicBezTo>
                    <a:pt x="3384" y="462"/>
                    <a:pt x="3959" y="707"/>
                    <a:pt x="4409" y="1157"/>
                  </a:cubicBezTo>
                  <a:cubicBezTo>
                    <a:pt x="4877" y="1626"/>
                    <a:pt x="5160" y="2232"/>
                    <a:pt x="5202" y="2854"/>
                  </a:cubicBezTo>
                  <a:cubicBezTo>
                    <a:pt x="4831" y="2878"/>
                    <a:pt x="4459" y="3053"/>
                    <a:pt x="4164" y="3359"/>
                  </a:cubicBezTo>
                  <a:cubicBezTo>
                    <a:pt x="3751" y="3781"/>
                    <a:pt x="3560" y="4356"/>
                    <a:pt x="3648" y="4898"/>
                  </a:cubicBezTo>
                  <a:cubicBezTo>
                    <a:pt x="3742" y="5431"/>
                    <a:pt x="4103" y="5899"/>
                    <a:pt x="4622" y="6141"/>
                  </a:cubicBezTo>
                  <a:cubicBezTo>
                    <a:pt x="4854" y="6252"/>
                    <a:pt x="5095" y="6303"/>
                    <a:pt x="5327" y="6303"/>
                  </a:cubicBezTo>
                  <a:cubicBezTo>
                    <a:pt x="5572" y="6303"/>
                    <a:pt x="5818" y="6243"/>
                    <a:pt x="6032" y="6117"/>
                  </a:cubicBezTo>
                  <a:lnTo>
                    <a:pt x="5800" y="5719"/>
                  </a:lnTo>
                  <a:cubicBezTo>
                    <a:pt x="5656" y="5802"/>
                    <a:pt x="5494" y="5843"/>
                    <a:pt x="5324" y="5843"/>
                  </a:cubicBezTo>
                  <a:cubicBezTo>
                    <a:pt x="5159" y="5843"/>
                    <a:pt x="4986" y="5804"/>
                    <a:pt x="4817" y="5724"/>
                  </a:cubicBezTo>
                  <a:cubicBezTo>
                    <a:pt x="4437" y="5548"/>
                    <a:pt x="4168" y="5208"/>
                    <a:pt x="4103" y="4819"/>
                  </a:cubicBezTo>
                  <a:cubicBezTo>
                    <a:pt x="4038" y="4430"/>
                    <a:pt x="4187" y="3995"/>
                    <a:pt x="4493" y="3679"/>
                  </a:cubicBezTo>
                  <a:cubicBezTo>
                    <a:pt x="4725" y="3439"/>
                    <a:pt x="5010" y="3310"/>
                    <a:pt x="5290" y="3310"/>
                  </a:cubicBezTo>
                  <a:cubicBezTo>
                    <a:pt x="5328" y="3310"/>
                    <a:pt x="5367" y="3312"/>
                    <a:pt x="5405" y="3317"/>
                  </a:cubicBezTo>
                  <a:lnTo>
                    <a:pt x="5661" y="3355"/>
                  </a:lnTo>
                  <a:lnTo>
                    <a:pt x="5666" y="3100"/>
                  </a:lnTo>
                  <a:cubicBezTo>
                    <a:pt x="5693" y="2270"/>
                    <a:pt x="5350" y="1444"/>
                    <a:pt x="4733" y="833"/>
                  </a:cubicBezTo>
                  <a:cubicBezTo>
                    <a:pt x="4207" y="307"/>
                    <a:pt x="3535" y="0"/>
                    <a:pt x="2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6460482" y="3718504"/>
              <a:ext cx="128322" cy="134070"/>
            </a:xfrm>
            <a:custGeom>
              <a:avLst/>
              <a:gdLst/>
              <a:ahLst/>
              <a:cxnLst/>
              <a:rect l="l" t="t" r="r" b="b"/>
              <a:pathLst>
                <a:path w="6033" h="6304" extrusionOk="0">
                  <a:moveTo>
                    <a:pt x="3164" y="1"/>
                  </a:moveTo>
                  <a:cubicBezTo>
                    <a:pt x="2500" y="1"/>
                    <a:pt x="1822" y="304"/>
                    <a:pt x="1299" y="833"/>
                  </a:cubicBezTo>
                  <a:cubicBezTo>
                    <a:pt x="683" y="1444"/>
                    <a:pt x="339" y="2270"/>
                    <a:pt x="362" y="3100"/>
                  </a:cubicBezTo>
                  <a:lnTo>
                    <a:pt x="371" y="3355"/>
                  </a:lnTo>
                  <a:lnTo>
                    <a:pt x="627" y="3317"/>
                  </a:lnTo>
                  <a:cubicBezTo>
                    <a:pt x="665" y="3312"/>
                    <a:pt x="704" y="3310"/>
                    <a:pt x="742" y="3310"/>
                  </a:cubicBezTo>
                  <a:cubicBezTo>
                    <a:pt x="1021" y="3310"/>
                    <a:pt x="1304" y="3439"/>
                    <a:pt x="1539" y="3679"/>
                  </a:cubicBezTo>
                  <a:cubicBezTo>
                    <a:pt x="1845" y="3995"/>
                    <a:pt x="1994" y="4430"/>
                    <a:pt x="1929" y="4819"/>
                  </a:cubicBezTo>
                  <a:cubicBezTo>
                    <a:pt x="1860" y="5208"/>
                    <a:pt x="1595" y="5548"/>
                    <a:pt x="1211" y="5724"/>
                  </a:cubicBezTo>
                  <a:cubicBezTo>
                    <a:pt x="1044" y="5804"/>
                    <a:pt x="872" y="5843"/>
                    <a:pt x="708" y="5843"/>
                  </a:cubicBezTo>
                  <a:cubicBezTo>
                    <a:pt x="538" y="5843"/>
                    <a:pt x="376" y="5802"/>
                    <a:pt x="232" y="5719"/>
                  </a:cubicBezTo>
                  <a:lnTo>
                    <a:pt x="1" y="6117"/>
                  </a:lnTo>
                  <a:cubicBezTo>
                    <a:pt x="214" y="6243"/>
                    <a:pt x="455" y="6303"/>
                    <a:pt x="705" y="6303"/>
                  </a:cubicBezTo>
                  <a:cubicBezTo>
                    <a:pt x="937" y="6303"/>
                    <a:pt x="1178" y="6252"/>
                    <a:pt x="1410" y="6141"/>
                  </a:cubicBezTo>
                  <a:cubicBezTo>
                    <a:pt x="1924" y="5899"/>
                    <a:pt x="2290" y="5431"/>
                    <a:pt x="2379" y="4898"/>
                  </a:cubicBezTo>
                  <a:cubicBezTo>
                    <a:pt x="2472" y="4356"/>
                    <a:pt x="2282" y="3781"/>
                    <a:pt x="1869" y="3359"/>
                  </a:cubicBezTo>
                  <a:cubicBezTo>
                    <a:pt x="1573" y="3053"/>
                    <a:pt x="1201" y="2878"/>
                    <a:pt x="831" y="2854"/>
                  </a:cubicBezTo>
                  <a:cubicBezTo>
                    <a:pt x="872" y="2232"/>
                    <a:pt x="1156" y="1626"/>
                    <a:pt x="1623" y="1157"/>
                  </a:cubicBezTo>
                  <a:cubicBezTo>
                    <a:pt x="2070" y="710"/>
                    <a:pt x="2639" y="461"/>
                    <a:pt x="3190" y="461"/>
                  </a:cubicBezTo>
                  <a:cubicBezTo>
                    <a:pt x="3205" y="461"/>
                    <a:pt x="3221" y="462"/>
                    <a:pt x="3236" y="462"/>
                  </a:cubicBezTo>
                  <a:cubicBezTo>
                    <a:pt x="3802" y="475"/>
                    <a:pt x="4377" y="768"/>
                    <a:pt x="4813" y="1254"/>
                  </a:cubicBezTo>
                  <a:cubicBezTo>
                    <a:pt x="5309" y="1815"/>
                    <a:pt x="5564" y="2534"/>
                    <a:pt x="5508" y="3229"/>
                  </a:cubicBezTo>
                  <a:lnTo>
                    <a:pt x="5968" y="3267"/>
                  </a:lnTo>
                  <a:cubicBezTo>
                    <a:pt x="6032" y="2446"/>
                    <a:pt x="5735" y="1602"/>
                    <a:pt x="5155" y="948"/>
                  </a:cubicBezTo>
                  <a:cubicBezTo>
                    <a:pt x="4637" y="369"/>
                    <a:pt x="3942" y="21"/>
                    <a:pt x="3251" y="3"/>
                  </a:cubicBezTo>
                  <a:cubicBezTo>
                    <a:pt x="3222" y="1"/>
                    <a:pt x="3193" y="1"/>
                    <a:pt x="31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5815846" y="3469461"/>
              <a:ext cx="137277" cy="73437"/>
            </a:xfrm>
            <a:custGeom>
              <a:avLst/>
              <a:gdLst/>
              <a:ahLst/>
              <a:cxnLst/>
              <a:rect l="l" t="t" r="r" b="b"/>
              <a:pathLst>
                <a:path w="6454" h="3453" extrusionOk="0">
                  <a:moveTo>
                    <a:pt x="4845" y="1"/>
                  </a:moveTo>
                  <a:cubicBezTo>
                    <a:pt x="2884" y="1"/>
                    <a:pt x="911" y="1171"/>
                    <a:pt x="0" y="3054"/>
                  </a:cubicBezTo>
                  <a:lnTo>
                    <a:pt x="826" y="3452"/>
                  </a:lnTo>
                  <a:cubicBezTo>
                    <a:pt x="1586" y="1893"/>
                    <a:pt x="3215" y="918"/>
                    <a:pt x="4828" y="918"/>
                  </a:cubicBezTo>
                  <a:cubicBezTo>
                    <a:pt x="5272" y="918"/>
                    <a:pt x="5716" y="992"/>
                    <a:pt x="6139" y="1148"/>
                  </a:cubicBezTo>
                  <a:lnTo>
                    <a:pt x="6454" y="281"/>
                  </a:lnTo>
                  <a:cubicBezTo>
                    <a:pt x="5934" y="91"/>
                    <a:pt x="5390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158369" y="3457530"/>
              <a:ext cx="161078" cy="97405"/>
            </a:xfrm>
            <a:custGeom>
              <a:avLst/>
              <a:gdLst/>
              <a:ahLst/>
              <a:cxnLst/>
              <a:rect l="l" t="t" r="r" b="b"/>
              <a:pathLst>
                <a:path w="7573" h="4580" extrusionOk="0">
                  <a:moveTo>
                    <a:pt x="2234" y="0"/>
                  </a:moveTo>
                  <a:cubicBezTo>
                    <a:pt x="1468" y="0"/>
                    <a:pt x="703" y="167"/>
                    <a:pt x="1" y="500"/>
                  </a:cubicBezTo>
                  <a:lnTo>
                    <a:pt x="390" y="1330"/>
                  </a:lnTo>
                  <a:cubicBezTo>
                    <a:pt x="971" y="1057"/>
                    <a:pt x="1601" y="921"/>
                    <a:pt x="2232" y="921"/>
                  </a:cubicBezTo>
                  <a:cubicBezTo>
                    <a:pt x="2911" y="921"/>
                    <a:pt x="3591" y="1079"/>
                    <a:pt x="4206" y="1394"/>
                  </a:cubicBezTo>
                  <a:cubicBezTo>
                    <a:pt x="5403" y="2006"/>
                    <a:pt x="6325" y="3198"/>
                    <a:pt x="6676" y="4580"/>
                  </a:cubicBezTo>
                  <a:lnTo>
                    <a:pt x="7572" y="4352"/>
                  </a:lnTo>
                  <a:cubicBezTo>
                    <a:pt x="7155" y="2720"/>
                    <a:pt x="6051" y="1306"/>
                    <a:pt x="4624" y="574"/>
                  </a:cubicBezTo>
                  <a:cubicBezTo>
                    <a:pt x="3879" y="192"/>
                    <a:pt x="3057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5845728" y="3034660"/>
              <a:ext cx="682682" cy="515460"/>
            </a:xfrm>
            <a:custGeom>
              <a:avLst/>
              <a:gdLst/>
              <a:ahLst/>
              <a:cxnLst/>
              <a:rect l="l" t="t" r="r" b="b"/>
              <a:pathLst>
                <a:path w="32096" h="24237" extrusionOk="0">
                  <a:moveTo>
                    <a:pt x="10162" y="0"/>
                  </a:moveTo>
                  <a:lnTo>
                    <a:pt x="9351" y="399"/>
                  </a:lnTo>
                  <a:cubicBezTo>
                    <a:pt x="5104" y="2485"/>
                    <a:pt x="2050" y="5475"/>
                    <a:pt x="1" y="9541"/>
                  </a:cubicBezTo>
                  <a:lnTo>
                    <a:pt x="414" y="9745"/>
                  </a:lnTo>
                  <a:cubicBezTo>
                    <a:pt x="2286" y="6027"/>
                    <a:pt x="5031" y="3227"/>
                    <a:pt x="8786" y="1205"/>
                  </a:cubicBezTo>
                  <a:lnTo>
                    <a:pt x="8786" y="1205"/>
                  </a:lnTo>
                  <a:cubicBezTo>
                    <a:pt x="7975" y="2540"/>
                    <a:pt x="7385" y="4025"/>
                    <a:pt x="7075" y="5550"/>
                  </a:cubicBezTo>
                  <a:lnTo>
                    <a:pt x="6996" y="5939"/>
                  </a:lnTo>
                  <a:lnTo>
                    <a:pt x="7376" y="5814"/>
                  </a:lnTo>
                  <a:cubicBezTo>
                    <a:pt x="9588" y="5073"/>
                    <a:pt x="11904" y="4714"/>
                    <a:pt x="14219" y="4714"/>
                  </a:cubicBezTo>
                  <a:cubicBezTo>
                    <a:pt x="19283" y="4714"/>
                    <a:pt x="24342" y="6434"/>
                    <a:pt x="28294" y="9648"/>
                  </a:cubicBezTo>
                  <a:lnTo>
                    <a:pt x="24126" y="8721"/>
                  </a:lnTo>
                  <a:lnTo>
                    <a:pt x="24126" y="8721"/>
                  </a:lnTo>
                  <a:lnTo>
                    <a:pt x="24748" y="9300"/>
                  </a:lnTo>
                  <a:cubicBezTo>
                    <a:pt x="27005" y="11391"/>
                    <a:pt x="28683" y="14024"/>
                    <a:pt x="29638" y="16940"/>
                  </a:cubicBezTo>
                  <a:lnTo>
                    <a:pt x="26244" y="14469"/>
                  </a:lnTo>
                  <a:lnTo>
                    <a:pt x="26894" y="15493"/>
                  </a:lnTo>
                  <a:cubicBezTo>
                    <a:pt x="27232" y="16022"/>
                    <a:pt x="27649" y="16621"/>
                    <a:pt x="28090" y="17255"/>
                  </a:cubicBezTo>
                  <a:cubicBezTo>
                    <a:pt x="29481" y="19253"/>
                    <a:pt x="31191" y="21711"/>
                    <a:pt x="31557" y="23704"/>
                  </a:cubicBezTo>
                  <a:cubicBezTo>
                    <a:pt x="30491" y="23417"/>
                    <a:pt x="28405" y="22035"/>
                    <a:pt x="25350" y="19597"/>
                  </a:cubicBezTo>
                  <a:lnTo>
                    <a:pt x="24733" y="19105"/>
                  </a:lnTo>
                  <a:lnTo>
                    <a:pt x="24900" y="19768"/>
                  </a:lnTo>
                  <a:cubicBezTo>
                    <a:pt x="25054" y="20366"/>
                    <a:pt x="25221" y="21238"/>
                    <a:pt x="25225" y="21715"/>
                  </a:cubicBezTo>
                  <a:cubicBezTo>
                    <a:pt x="23319" y="20528"/>
                    <a:pt x="21665" y="18929"/>
                    <a:pt x="20417" y="17066"/>
                  </a:cubicBezTo>
                  <a:lnTo>
                    <a:pt x="20019" y="17288"/>
                  </a:lnTo>
                  <a:lnTo>
                    <a:pt x="20914" y="19337"/>
                  </a:lnTo>
                  <a:cubicBezTo>
                    <a:pt x="17047" y="18827"/>
                    <a:pt x="13329" y="16927"/>
                    <a:pt x="10659" y="14089"/>
                  </a:cubicBezTo>
                  <a:lnTo>
                    <a:pt x="9792" y="13166"/>
                  </a:lnTo>
                  <a:lnTo>
                    <a:pt x="9792" y="13166"/>
                  </a:lnTo>
                  <a:lnTo>
                    <a:pt x="10278" y="14334"/>
                  </a:lnTo>
                  <a:cubicBezTo>
                    <a:pt x="10904" y="15842"/>
                    <a:pt x="11869" y="17177"/>
                    <a:pt x="13087" y="18247"/>
                  </a:cubicBezTo>
                  <a:cubicBezTo>
                    <a:pt x="8438" y="17394"/>
                    <a:pt x="4117" y="15067"/>
                    <a:pt x="849" y="11642"/>
                  </a:cubicBezTo>
                  <a:lnTo>
                    <a:pt x="515" y="11956"/>
                  </a:lnTo>
                  <a:cubicBezTo>
                    <a:pt x="4057" y="15669"/>
                    <a:pt x="8799" y="18113"/>
                    <a:pt x="13876" y="18840"/>
                  </a:cubicBezTo>
                  <a:lnTo>
                    <a:pt x="14775" y="18970"/>
                  </a:lnTo>
                  <a:lnTo>
                    <a:pt x="14775" y="18970"/>
                  </a:lnTo>
                  <a:lnTo>
                    <a:pt x="14043" y="18429"/>
                  </a:lnTo>
                  <a:cubicBezTo>
                    <a:pt x="12931" y="17603"/>
                    <a:pt x="11998" y="16555"/>
                    <a:pt x="11303" y="15363"/>
                  </a:cubicBezTo>
                  <a:lnTo>
                    <a:pt x="11303" y="15363"/>
                  </a:lnTo>
                  <a:cubicBezTo>
                    <a:pt x="14039" y="17834"/>
                    <a:pt x="17599" y="19448"/>
                    <a:pt x="21261" y="19837"/>
                  </a:cubicBezTo>
                  <a:lnTo>
                    <a:pt x="21655" y="19884"/>
                  </a:lnTo>
                  <a:lnTo>
                    <a:pt x="21210" y="18868"/>
                  </a:lnTo>
                  <a:lnTo>
                    <a:pt x="21210" y="18868"/>
                  </a:lnTo>
                  <a:cubicBezTo>
                    <a:pt x="22369" y="20218"/>
                    <a:pt x="23755" y="21382"/>
                    <a:pt x="25281" y="22289"/>
                  </a:cubicBezTo>
                  <a:lnTo>
                    <a:pt x="25508" y="22420"/>
                  </a:lnTo>
                  <a:lnTo>
                    <a:pt x="25610" y="22184"/>
                  </a:lnTo>
                  <a:cubicBezTo>
                    <a:pt x="25762" y="21831"/>
                    <a:pt x="25623" y="20936"/>
                    <a:pt x="25493" y="20301"/>
                  </a:cubicBezTo>
                  <a:lnTo>
                    <a:pt x="25493" y="20301"/>
                  </a:lnTo>
                  <a:cubicBezTo>
                    <a:pt x="27677" y="22021"/>
                    <a:pt x="30500" y="24112"/>
                    <a:pt x="31817" y="24214"/>
                  </a:cubicBezTo>
                  <a:lnTo>
                    <a:pt x="32096" y="24237"/>
                  </a:lnTo>
                  <a:lnTo>
                    <a:pt x="32096" y="24237"/>
                  </a:lnTo>
                  <a:lnTo>
                    <a:pt x="32063" y="23958"/>
                  </a:lnTo>
                  <a:cubicBezTo>
                    <a:pt x="31813" y="21803"/>
                    <a:pt x="29958" y="19137"/>
                    <a:pt x="28469" y="16996"/>
                  </a:cubicBezTo>
                  <a:cubicBezTo>
                    <a:pt x="28308" y="16764"/>
                    <a:pt x="28150" y="16537"/>
                    <a:pt x="27997" y="16315"/>
                  </a:cubicBezTo>
                  <a:lnTo>
                    <a:pt x="27997" y="16315"/>
                  </a:lnTo>
                  <a:lnTo>
                    <a:pt x="30463" y="18113"/>
                  </a:lnTo>
                  <a:lnTo>
                    <a:pt x="30463" y="18113"/>
                  </a:lnTo>
                  <a:lnTo>
                    <a:pt x="30283" y="17468"/>
                  </a:lnTo>
                  <a:cubicBezTo>
                    <a:pt x="29425" y="14473"/>
                    <a:pt x="27830" y="11743"/>
                    <a:pt x="25647" y="9532"/>
                  </a:cubicBezTo>
                  <a:lnTo>
                    <a:pt x="25647" y="9532"/>
                  </a:lnTo>
                  <a:lnTo>
                    <a:pt x="29967" y="10491"/>
                  </a:lnTo>
                  <a:lnTo>
                    <a:pt x="29304" y="9903"/>
                  </a:lnTo>
                  <a:cubicBezTo>
                    <a:pt x="25176" y="6228"/>
                    <a:pt x="19700" y="4254"/>
                    <a:pt x="14218" y="4254"/>
                  </a:cubicBezTo>
                  <a:cubicBezTo>
                    <a:pt x="11987" y="4254"/>
                    <a:pt x="9756" y="4581"/>
                    <a:pt x="7613" y="5253"/>
                  </a:cubicBezTo>
                  <a:cubicBezTo>
                    <a:pt x="7993" y="3644"/>
                    <a:pt x="8693" y="2086"/>
                    <a:pt x="9644" y="738"/>
                  </a:cubicBezTo>
                  <a:lnTo>
                    <a:pt x="1016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623987" y="3231114"/>
              <a:ext cx="227015" cy="416992"/>
            </a:xfrm>
            <a:custGeom>
              <a:avLst/>
              <a:gdLst/>
              <a:ahLst/>
              <a:cxnLst/>
              <a:rect l="l" t="t" r="r" b="b"/>
              <a:pathLst>
                <a:path w="10673" h="19607" extrusionOk="0">
                  <a:moveTo>
                    <a:pt x="8592" y="0"/>
                  </a:moveTo>
                  <a:cubicBezTo>
                    <a:pt x="5722" y="0"/>
                    <a:pt x="2858" y="995"/>
                    <a:pt x="631" y="2815"/>
                  </a:cubicBezTo>
                  <a:lnTo>
                    <a:pt x="0" y="3330"/>
                  </a:lnTo>
                  <a:lnTo>
                    <a:pt x="807" y="3224"/>
                  </a:lnTo>
                  <a:cubicBezTo>
                    <a:pt x="1038" y="3192"/>
                    <a:pt x="1272" y="3176"/>
                    <a:pt x="1505" y="3176"/>
                  </a:cubicBezTo>
                  <a:cubicBezTo>
                    <a:pt x="2157" y="3176"/>
                    <a:pt x="2809" y="3298"/>
                    <a:pt x="3417" y="3530"/>
                  </a:cubicBezTo>
                  <a:cubicBezTo>
                    <a:pt x="2290" y="4146"/>
                    <a:pt x="1558" y="5583"/>
                    <a:pt x="1289" y="7725"/>
                  </a:cubicBezTo>
                  <a:cubicBezTo>
                    <a:pt x="858" y="11128"/>
                    <a:pt x="1177" y="15458"/>
                    <a:pt x="2157" y="19607"/>
                  </a:cubicBezTo>
                  <a:lnTo>
                    <a:pt x="2606" y="19500"/>
                  </a:lnTo>
                  <a:cubicBezTo>
                    <a:pt x="1637" y="15407"/>
                    <a:pt x="1322" y="11132"/>
                    <a:pt x="1748" y="7781"/>
                  </a:cubicBezTo>
                  <a:cubicBezTo>
                    <a:pt x="1943" y="6209"/>
                    <a:pt x="2508" y="4234"/>
                    <a:pt x="4066" y="3752"/>
                  </a:cubicBezTo>
                  <a:lnTo>
                    <a:pt x="4613" y="3585"/>
                  </a:lnTo>
                  <a:lnTo>
                    <a:pt x="4098" y="3326"/>
                  </a:lnTo>
                  <a:cubicBezTo>
                    <a:pt x="3306" y="2927"/>
                    <a:pt x="2411" y="2718"/>
                    <a:pt x="1521" y="2718"/>
                  </a:cubicBezTo>
                  <a:cubicBezTo>
                    <a:pt x="3567" y="1254"/>
                    <a:pt x="6078" y="461"/>
                    <a:pt x="8591" y="461"/>
                  </a:cubicBezTo>
                  <a:cubicBezTo>
                    <a:pt x="9261" y="461"/>
                    <a:pt x="9932" y="517"/>
                    <a:pt x="10594" y="632"/>
                  </a:cubicBezTo>
                  <a:lnTo>
                    <a:pt x="10673" y="178"/>
                  </a:lnTo>
                  <a:cubicBezTo>
                    <a:pt x="9985" y="59"/>
                    <a:pt x="9288" y="0"/>
                    <a:pt x="85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670117" y="3284172"/>
              <a:ext cx="194876" cy="364844"/>
            </a:xfrm>
            <a:custGeom>
              <a:avLst/>
              <a:gdLst/>
              <a:ahLst/>
              <a:cxnLst/>
              <a:rect l="l" t="t" r="r" b="b"/>
              <a:pathLst>
                <a:path w="9162" h="17155" extrusionOk="0">
                  <a:moveTo>
                    <a:pt x="8722" y="1"/>
                  </a:moveTo>
                  <a:cubicBezTo>
                    <a:pt x="7920" y="2764"/>
                    <a:pt x="6223" y="5907"/>
                    <a:pt x="4220" y="8365"/>
                  </a:cubicBezTo>
                  <a:lnTo>
                    <a:pt x="4438" y="5883"/>
                  </a:lnTo>
                  <a:lnTo>
                    <a:pt x="3987" y="5806"/>
                  </a:lnTo>
                  <a:cubicBezTo>
                    <a:pt x="2958" y="9611"/>
                    <a:pt x="1619" y="13366"/>
                    <a:pt x="1" y="16964"/>
                  </a:cubicBezTo>
                  <a:lnTo>
                    <a:pt x="423" y="17154"/>
                  </a:lnTo>
                  <a:cubicBezTo>
                    <a:pt x="1721" y="14261"/>
                    <a:pt x="2843" y="11271"/>
                    <a:pt x="3771" y="8230"/>
                  </a:cubicBezTo>
                  <a:lnTo>
                    <a:pt x="3771" y="8230"/>
                  </a:lnTo>
                  <a:lnTo>
                    <a:pt x="3636" y="9755"/>
                  </a:lnTo>
                  <a:lnTo>
                    <a:pt x="4099" y="9221"/>
                  </a:lnTo>
                  <a:cubicBezTo>
                    <a:pt x="6343" y="6649"/>
                    <a:pt x="8281" y="3163"/>
                    <a:pt x="9161" y="131"/>
                  </a:cubicBezTo>
                  <a:lnTo>
                    <a:pt x="872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6421838" y="3492300"/>
              <a:ext cx="75062" cy="160527"/>
            </a:xfrm>
            <a:custGeom>
              <a:avLst/>
              <a:gdLst/>
              <a:ahLst/>
              <a:cxnLst/>
              <a:rect l="l" t="t" r="r" b="b"/>
              <a:pathLst>
                <a:path w="3529" h="7548" extrusionOk="0">
                  <a:moveTo>
                    <a:pt x="455" y="1"/>
                  </a:moveTo>
                  <a:lnTo>
                    <a:pt x="1" y="80"/>
                  </a:lnTo>
                  <a:cubicBezTo>
                    <a:pt x="380" y="2271"/>
                    <a:pt x="988" y="4224"/>
                    <a:pt x="1627" y="6287"/>
                  </a:cubicBezTo>
                  <a:cubicBezTo>
                    <a:pt x="1739" y="6644"/>
                    <a:pt x="1854" y="7006"/>
                    <a:pt x="1957" y="7339"/>
                  </a:cubicBezTo>
                  <a:lnTo>
                    <a:pt x="2115" y="7548"/>
                  </a:lnTo>
                  <a:lnTo>
                    <a:pt x="2365" y="7501"/>
                  </a:lnTo>
                  <a:cubicBezTo>
                    <a:pt x="2652" y="7256"/>
                    <a:pt x="3529" y="3835"/>
                    <a:pt x="3033" y="1595"/>
                  </a:cubicBezTo>
                  <a:lnTo>
                    <a:pt x="3033" y="1595"/>
                  </a:lnTo>
                  <a:lnTo>
                    <a:pt x="2583" y="1697"/>
                  </a:lnTo>
                  <a:cubicBezTo>
                    <a:pt x="2954" y="3384"/>
                    <a:pt x="2517" y="5633"/>
                    <a:pt x="2226" y="6653"/>
                  </a:cubicBezTo>
                  <a:cubicBezTo>
                    <a:pt x="2170" y="6486"/>
                    <a:pt x="2119" y="6319"/>
                    <a:pt x="2068" y="6152"/>
                  </a:cubicBezTo>
                  <a:cubicBezTo>
                    <a:pt x="1433" y="4098"/>
                    <a:pt x="831" y="2166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793174" y="4301506"/>
              <a:ext cx="56919" cy="297766"/>
            </a:xfrm>
            <a:custGeom>
              <a:avLst/>
              <a:gdLst/>
              <a:ahLst/>
              <a:cxnLst/>
              <a:rect l="l" t="t" r="r" b="b"/>
              <a:pathLst>
                <a:path w="2676" h="14001" extrusionOk="0">
                  <a:moveTo>
                    <a:pt x="2217" y="0"/>
                  </a:moveTo>
                  <a:cubicBezTo>
                    <a:pt x="1855" y="4669"/>
                    <a:pt x="1109" y="9342"/>
                    <a:pt x="1" y="13889"/>
                  </a:cubicBezTo>
                  <a:lnTo>
                    <a:pt x="446" y="14001"/>
                  </a:lnTo>
                  <a:cubicBezTo>
                    <a:pt x="1563" y="9425"/>
                    <a:pt x="2309" y="4729"/>
                    <a:pt x="2675" y="33"/>
                  </a:cubicBezTo>
                  <a:lnTo>
                    <a:pt x="2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876992" y="4263844"/>
              <a:ext cx="406470" cy="275776"/>
            </a:xfrm>
            <a:custGeom>
              <a:avLst/>
              <a:gdLst/>
              <a:ahLst/>
              <a:cxnLst/>
              <a:rect l="l" t="t" r="r" b="b"/>
              <a:pathLst>
                <a:path w="19110" h="12967" extrusionOk="0">
                  <a:moveTo>
                    <a:pt x="70" y="0"/>
                  </a:moveTo>
                  <a:cubicBezTo>
                    <a:pt x="1" y="1998"/>
                    <a:pt x="14" y="4344"/>
                    <a:pt x="658" y="6556"/>
                  </a:cubicBezTo>
                  <a:cubicBezTo>
                    <a:pt x="1345" y="8924"/>
                    <a:pt x="2694" y="10820"/>
                    <a:pt x="4451" y="11905"/>
                  </a:cubicBezTo>
                  <a:cubicBezTo>
                    <a:pt x="5615" y="12619"/>
                    <a:pt x="6978" y="12967"/>
                    <a:pt x="8382" y="12967"/>
                  </a:cubicBezTo>
                  <a:cubicBezTo>
                    <a:pt x="10603" y="12967"/>
                    <a:pt x="12925" y="12100"/>
                    <a:pt x="14728" y="10454"/>
                  </a:cubicBezTo>
                  <a:cubicBezTo>
                    <a:pt x="17148" y="8252"/>
                    <a:pt x="18706" y="4761"/>
                    <a:pt x="19110" y="626"/>
                  </a:cubicBezTo>
                  <a:lnTo>
                    <a:pt x="18650" y="580"/>
                  </a:lnTo>
                  <a:cubicBezTo>
                    <a:pt x="18256" y="4604"/>
                    <a:pt x="16754" y="7992"/>
                    <a:pt x="14422" y="10116"/>
                  </a:cubicBezTo>
                  <a:cubicBezTo>
                    <a:pt x="12722" y="11665"/>
                    <a:pt x="10480" y="12487"/>
                    <a:pt x="8356" y="12487"/>
                  </a:cubicBezTo>
                  <a:cubicBezTo>
                    <a:pt x="7036" y="12487"/>
                    <a:pt x="5762" y="12169"/>
                    <a:pt x="4691" y="11511"/>
                  </a:cubicBezTo>
                  <a:cubicBezTo>
                    <a:pt x="3032" y="10491"/>
                    <a:pt x="1757" y="8683"/>
                    <a:pt x="1099" y="6430"/>
                  </a:cubicBezTo>
                  <a:cubicBezTo>
                    <a:pt x="473" y="4275"/>
                    <a:pt x="459" y="1979"/>
                    <a:pt x="529" y="1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6306990" y="4308013"/>
              <a:ext cx="55025" cy="300446"/>
            </a:xfrm>
            <a:custGeom>
              <a:avLst/>
              <a:gdLst/>
              <a:ahLst/>
              <a:cxnLst/>
              <a:rect l="l" t="t" r="r" b="b"/>
              <a:pathLst>
                <a:path w="2587" h="14127" extrusionOk="0">
                  <a:moveTo>
                    <a:pt x="458" y="0"/>
                  </a:moveTo>
                  <a:lnTo>
                    <a:pt x="0" y="5"/>
                  </a:lnTo>
                  <a:cubicBezTo>
                    <a:pt x="50" y="4789"/>
                    <a:pt x="773" y="9541"/>
                    <a:pt x="2146" y="14126"/>
                  </a:cubicBezTo>
                  <a:lnTo>
                    <a:pt x="2587" y="13996"/>
                  </a:lnTo>
                  <a:cubicBezTo>
                    <a:pt x="1228" y="9453"/>
                    <a:pt x="510" y="474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1"/>
            <p:cNvCxnSpPr/>
            <p:nvPr/>
          </p:nvCxnSpPr>
          <p:spPr>
            <a:xfrm>
              <a:off x="5523620" y="4608451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1"/>
            <p:cNvCxnSpPr/>
            <p:nvPr/>
          </p:nvCxnSpPr>
          <p:spPr>
            <a:xfrm>
              <a:off x="7297256" y="4608451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1"/>
            <p:cNvCxnSpPr/>
            <p:nvPr/>
          </p:nvCxnSpPr>
          <p:spPr>
            <a:xfrm>
              <a:off x="7297256" y="2651699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2" name="Google Shape;242;p1"/>
            <p:cNvSpPr/>
            <p:nvPr/>
          </p:nvSpPr>
          <p:spPr>
            <a:xfrm>
              <a:off x="5569936" y="3718504"/>
              <a:ext cx="128407" cy="134070"/>
            </a:xfrm>
            <a:custGeom>
              <a:avLst/>
              <a:gdLst/>
              <a:ahLst/>
              <a:cxnLst/>
              <a:rect l="l" t="t" r="r" b="b"/>
              <a:pathLst>
                <a:path w="6037" h="6304" extrusionOk="0">
                  <a:moveTo>
                    <a:pt x="2881" y="0"/>
                  </a:moveTo>
                  <a:cubicBezTo>
                    <a:pt x="2848" y="0"/>
                    <a:pt x="2815" y="1"/>
                    <a:pt x="2782" y="3"/>
                  </a:cubicBezTo>
                  <a:cubicBezTo>
                    <a:pt x="2092" y="21"/>
                    <a:pt x="1402" y="369"/>
                    <a:pt x="882" y="948"/>
                  </a:cubicBezTo>
                  <a:cubicBezTo>
                    <a:pt x="298" y="1602"/>
                    <a:pt x="1" y="2446"/>
                    <a:pt x="71" y="3267"/>
                  </a:cubicBezTo>
                  <a:lnTo>
                    <a:pt x="529" y="3229"/>
                  </a:lnTo>
                  <a:cubicBezTo>
                    <a:pt x="469" y="2534"/>
                    <a:pt x="724" y="1815"/>
                    <a:pt x="1225" y="1254"/>
                  </a:cubicBezTo>
                  <a:cubicBezTo>
                    <a:pt x="1661" y="768"/>
                    <a:pt x="2236" y="475"/>
                    <a:pt x="2797" y="462"/>
                  </a:cubicBezTo>
                  <a:cubicBezTo>
                    <a:pt x="2808" y="462"/>
                    <a:pt x="2819" y="462"/>
                    <a:pt x="2830" y="462"/>
                  </a:cubicBezTo>
                  <a:cubicBezTo>
                    <a:pt x="3385" y="462"/>
                    <a:pt x="3960" y="707"/>
                    <a:pt x="4410" y="1157"/>
                  </a:cubicBezTo>
                  <a:cubicBezTo>
                    <a:pt x="4883" y="1626"/>
                    <a:pt x="5161" y="2232"/>
                    <a:pt x="5207" y="2854"/>
                  </a:cubicBezTo>
                  <a:cubicBezTo>
                    <a:pt x="4832" y="2878"/>
                    <a:pt x="4466" y="3053"/>
                    <a:pt x="4164" y="3359"/>
                  </a:cubicBezTo>
                  <a:cubicBezTo>
                    <a:pt x="3752" y="3781"/>
                    <a:pt x="3561" y="4356"/>
                    <a:pt x="3655" y="4898"/>
                  </a:cubicBezTo>
                  <a:cubicBezTo>
                    <a:pt x="3743" y="5431"/>
                    <a:pt x="4109" y="5899"/>
                    <a:pt x="4628" y="6141"/>
                  </a:cubicBezTo>
                  <a:cubicBezTo>
                    <a:pt x="4860" y="6252"/>
                    <a:pt x="5096" y="6303"/>
                    <a:pt x="5328" y="6303"/>
                  </a:cubicBezTo>
                  <a:cubicBezTo>
                    <a:pt x="5578" y="6303"/>
                    <a:pt x="5819" y="6243"/>
                    <a:pt x="6037" y="6117"/>
                  </a:cubicBezTo>
                  <a:lnTo>
                    <a:pt x="5805" y="5719"/>
                  </a:lnTo>
                  <a:cubicBezTo>
                    <a:pt x="5662" y="5802"/>
                    <a:pt x="5499" y="5843"/>
                    <a:pt x="5328" y="5843"/>
                  </a:cubicBezTo>
                  <a:cubicBezTo>
                    <a:pt x="5162" y="5843"/>
                    <a:pt x="4990" y="5804"/>
                    <a:pt x="4823" y="5724"/>
                  </a:cubicBezTo>
                  <a:cubicBezTo>
                    <a:pt x="4438" y="5548"/>
                    <a:pt x="4173" y="5208"/>
                    <a:pt x="4109" y="4819"/>
                  </a:cubicBezTo>
                  <a:cubicBezTo>
                    <a:pt x="4039" y="4430"/>
                    <a:pt x="4192" y="3995"/>
                    <a:pt x="4494" y="3679"/>
                  </a:cubicBezTo>
                  <a:cubicBezTo>
                    <a:pt x="4729" y="3439"/>
                    <a:pt x="5016" y="3310"/>
                    <a:pt x="5293" y="3310"/>
                  </a:cubicBezTo>
                  <a:cubicBezTo>
                    <a:pt x="5331" y="3310"/>
                    <a:pt x="5369" y="3312"/>
                    <a:pt x="5407" y="3317"/>
                  </a:cubicBezTo>
                  <a:lnTo>
                    <a:pt x="5662" y="3355"/>
                  </a:lnTo>
                  <a:lnTo>
                    <a:pt x="5671" y="3100"/>
                  </a:lnTo>
                  <a:cubicBezTo>
                    <a:pt x="5694" y="2270"/>
                    <a:pt x="5356" y="1444"/>
                    <a:pt x="4740" y="833"/>
                  </a:cubicBezTo>
                  <a:cubicBezTo>
                    <a:pt x="4214" y="307"/>
                    <a:pt x="3541" y="0"/>
                    <a:pt x="28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" name="Google Shape;243;p1"/>
            <p:cNvCxnSpPr/>
            <p:nvPr/>
          </p:nvCxnSpPr>
          <p:spPr>
            <a:xfrm>
              <a:off x="5523620" y="2651699"/>
              <a:ext cx="1143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432ec7b4_4_0"/>
          <p:cNvSpPr/>
          <p:nvPr/>
        </p:nvSpPr>
        <p:spPr>
          <a:xfrm>
            <a:off x="713050" y="1302300"/>
            <a:ext cx="4060800" cy="3308100"/>
          </a:xfrm>
          <a:prstGeom prst="roundRect">
            <a:avLst>
              <a:gd name="adj" fmla="val 150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9" name="Google Shape;399;g89432ec7b4_4_0"/>
          <p:cNvGraphicFramePr/>
          <p:nvPr/>
        </p:nvGraphicFramePr>
        <p:xfrm>
          <a:off x="965425" y="1414613"/>
          <a:ext cx="3539050" cy="3125265"/>
        </p:xfrm>
        <a:graphic>
          <a:graphicData uri="http://schemas.openxmlformats.org/drawingml/2006/table">
            <a:tbl>
              <a:tblPr>
                <a:noFill/>
                <a:tableStyleId>{B2FBAB5B-FFFF-4A27-86A8-D80104063A90}</a:tableStyleId>
              </a:tblPr>
              <a:tblGrid>
                <a:gridCol w="15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4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POLICY Clusters (T-SNE, K-means)</a:t>
                      </a:r>
                      <a:endParaRPr sz="160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0: slightly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decreased mobility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Stay at home in place, close non-essential business...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1: moderately increased mobility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Reopen businesses, restaurants, movie theaters, gyms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2: significantly decreased mobility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Close restaurants, schools, movie theaters, gyms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" name="Google Shape;400;g89432ec7b4_4_0"/>
          <p:cNvSpPr txBox="1">
            <a:spLocks noGrp="1"/>
          </p:cNvSpPr>
          <p:nvPr>
            <p:ph type="ctrTitle"/>
          </p:nvPr>
        </p:nvSpPr>
        <p:spPr>
          <a:xfrm>
            <a:off x="517975" y="552650"/>
            <a:ext cx="8142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Policy clustering - based on mobility change around policy date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401" name="Google Shape;401;g89432ec7b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25" y="1637925"/>
            <a:ext cx="39624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9432ec7b4_4_226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89432ec7b4_4_226"/>
          <p:cNvSpPr txBox="1">
            <a:spLocks noGrp="1"/>
          </p:cNvSpPr>
          <p:nvPr>
            <p:ph type="subTitle" idx="4294967295"/>
          </p:nvPr>
        </p:nvSpPr>
        <p:spPr>
          <a:xfrm flipH="1">
            <a:off x="667700" y="1607300"/>
            <a:ext cx="3682500" cy="19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0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bel"/>
              <a:buChar char="●"/>
            </a:pPr>
            <a:r>
              <a:rPr lang="en" sz="1600"/>
              <a:t>Calculate policies weights for each cluster and each state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Policy Scores = dot product of policies weights and policies dummy tables for 51 states and 3 clusters 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08" name="Google Shape;408;g89432ec7b4_4_226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CALCULATE pOLICY SCORE</a:t>
            </a:r>
            <a:endParaRPr/>
          </a:p>
        </p:txBody>
      </p:sp>
      <p:grpSp>
        <p:nvGrpSpPr>
          <p:cNvPr id="409" name="Google Shape;409;g89432ec7b4_4_226"/>
          <p:cNvGrpSpPr/>
          <p:nvPr/>
        </p:nvGrpSpPr>
        <p:grpSpPr>
          <a:xfrm>
            <a:off x="7741626" y="2837476"/>
            <a:ext cx="603679" cy="1768119"/>
            <a:chOff x="7074026" y="2837476"/>
            <a:chExt cx="603679" cy="1768119"/>
          </a:xfrm>
        </p:grpSpPr>
        <p:sp>
          <p:nvSpPr>
            <p:cNvPr id="410" name="Google Shape;410;g89432ec7b4_4_226"/>
            <p:cNvSpPr/>
            <p:nvPr/>
          </p:nvSpPr>
          <p:spPr>
            <a:xfrm>
              <a:off x="7074026" y="3152610"/>
              <a:ext cx="157581" cy="168768"/>
            </a:xfrm>
            <a:custGeom>
              <a:avLst/>
              <a:gdLst/>
              <a:ahLst/>
              <a:cxnLst/>
              <a:rect l="l" t="t" r="r" b="b"/>
              <a:pathLst>
                <a:path w="13298" h="14242" extrusionOk="0">
                  <a:moveTo>
                    <a:pt x="5973" y="0"/>
                  </a:moveTo>
                  <a:cubicBezTo>
                    <a:pt x="5437" y="0"/>
                    <a:pt x="4799" y="102"/>
                    <a:pt x="4263" y="307"/>
                  </a:cubicBezTo>
                  <a:cubicBezTo>
                    <a:pt x="1277" y="1583"/>
                    <a:pt x="1" y="5641"/>
                    <a:pt x="1277" y="9367"/>
                  </a:cubicBezTo>
                  <a:cubicBezTo>
                    <a:pt x="2349" y="12328"/>
                    <a:pt x="4901" y="14242"/>
                    <a:pt x="7351" y="14242"/>
                  </a:cubicBezTo>
                  <a:cubicBezTo>
                    <a:pt x="7887" y="14242"/>
                    <a:pt x="8525" y="14140"/>
                    <a:pt x="9061" y="13936"/>
                  </a:cubicBezTo>
                  <a:cubicBezTo>
                    <a:pt x="12022" y="12762"/>
                    <a:pt x="13298" y="8729"/>
                    <a:pt x="12022" y="5003"/>
                  </a:cubicBezTo>
                  <a:cubicBezTo>
                    <a:pt x="10848" y="1915"/>
                    <a:pt x="8423" y="0"/>
                    <a:pt x="5973" y="0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89432ec7b4_4_226"/>
            <p:cNvSpPr/>
            <p:nvPr/>
          </p:nvSpPr>
          <p:spPr>
            <a:xfrm>
              <a:off x="7518915" y="3152610"/>
              <a:ext cx="158790" cy="168768"/>
            </a:xfrm>
            <a:custGeom>
              <a:avLst/>
              <a:gdLst/>
              <a:ahLst/>
              <a:cxnLst/>
              <a:rect l="l" t="t" r="r" b="b"/>
              <a:pathLst>
                <a:path w="13400" h="14242" extrusionOk="0">
                  <a:moveTo>
                    <a:pt x="7351" y="0"/>
                  </a:moveTo>
                  <a:cubicBezTo>
                    <a:pt x="4901" y="0"/>
                    <a:pt x="2450" y="1915"/>
                    <a:pt x="1378" y="5003"/>
                  </a:cubicBezTo>
                  <a:cubicBezTo>
                    <a:pt x="0" y="8729"/>
                    <a:pt x="1378" y="12762"/>
                    <a:pt x="4263" y="13936"/>
                  </a:cubicBezTo>
                  <a:cubicBezTo>
                    <a:pt x="4901" y="14140"/>
                    <a:pt x="5437" y="14242"/>
                    <a:pt x="6075" y="14242"/>
                  </a:cubicBezTo>
                  <a:cubicBezTo>
                    <a:pt x="8525" y="14242"/>
                    <a:pt x="10949" y="12328"/>
                    <a:pt x="12021" y="9367"/>
                  </a:cubicBezTo>
                  <a:cubicBezTo>
                    <a:pt x="13400" y="5641"/>
                    <a:pt x="12021" y="1583"/>
                    <a:pt x="9163" y="307"/>
                  </a:cubicBezTo>
                  <a:cubicBezTo>
                    <a:pt x="8525" y="102"/>
                    <a:pt x="7989" y="0"/>
                    <a:pt x="7351" y="0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89432ec7b4_4_226"/>
            <p:cNvSpPr/>
            <p:nvPr/>
          </p:nvSpPr>
          <p:spPr>
            <a:xfrm>
              <a:off x="7226758" y="2837476"/>
              <a:ext cx="297316" cy="144878"/>
            </a:xfrm>
            <a:custGeom>
              <a:avLst/>
              <a:gdLst/>
              <a:ahLst/>
              <a:cxnLst/>
              <a:rect l="l" t="t" r="r" b="b"/>
              <a:pathLst>
                <a:path w="25090" h="12226" extrusionOk="0">
                  <a:moveTo>
                    <a:pt x="17330" y="0"/>
                  </a:moveTo>
                  <a:cubicBezTo>
                    <a:pt x="13272" y="0"/>
                    <a:pt x="9444" y="638"/>
                    <a:pt x="5947" y="1812"/>
                  </a:cubicBezTo>
                  <a:cubicBezTo>
                    <a:pt x="4237" y="2450"/>
                    <a:pt x="1915" y="3522"/>
                    <a:pt x="741" y="5641"/>
                  </a:cubicBezTo>
                  <a:cubicBezTo>
                    <a:pt x="103" y="6815"/>
                    <a:pt x="1" y="8627"/>
                    <a:pt x="511" y="10209"/>
                  </a:cubicBezTo>
                  <a:cubicBezTo>
                    <a:pt x="945" y="11179"/>
                    <a:pt x="1583" y="11919"/>
                    <a:pt x="2323" y="12225"/>
                  </a:cubicBezTo>
                  <a:lnTo>
                    <a:pt x="2553" y="11715"/>
                  </a:lnTo>
                  <a:cubicBezTo>
                    <a:pt x="2017" y="11383"/>
                    <a:pt x="1481" y="10847"/>
                    <a:pt x="1149" y="9903"/>
                  </a:cubicBezTo>
                  <a:cubicBezTo>
                    <a:pt x="639" y="8627"/>
                    <a:pt x="741" y="6917"/>
                    <a:pt x="1277" y="5972"/>
                  </a:cubicBezTo>
                  <a:cubicBezTo>
                    <a:pt x="2323" y="4058"/>
                    <a:pt x="4569" y="3088"/>
                    <a:pt x="6151" y="2450"/>
                  </a:cubicBezTo>
                  <a:cubicBezTo>
                    <a:pt x="9571" y="1276"/>
                    <a:pt x="13272" y="638"/>
                    <a:pt x="17330" y="638"/>
                  </a:cubicBezTo>
                  <a:lnTo>
                    <a:pt x="18275" y="638"/>
                  </a:lnTo>
                  <a:cubicBezTo>
                    <a:pt x="19653" y="638"/>
                    <a:pt x="21057" y="740"/>
                    <a:pt x="22103" y="1506"/>
                  </a:cubicBezTo>
                  <a:cubicBezTo>
                    <a:pt x="23813" y="2552"/>
                    <a:pt x="24451" y="4696"/>
                    <a:pt x="24349" y="6279"/>
                  </a:cubicBezTo>
                  <a:cubicBezTo>
                    <a:pt x="24349" y="8295"/>
                    <a:pt x="23481" y="10005"/>
                    <a:pt x="22741" y="11281"/>
                  </a:cubicBezTo>
                  <a:lnTo>
                    <a:pt x="23277" y="11587"/>
                  </a:lnTo>
                  <a:cubicBezTo>
                    <a:pt x="24119" y="10311"/>
                    <a:pt x="24987" y="8525"/>
                    <a:pt x="24987" y="6381"/>
                  </a:cubicBezTo>
                  <a:cubicBezTo>
                    <a:pt x="25089" y="4467"/>
                    <a:pt x="24451" y="2144"/>
                    <a:pt x="22537" y="970"/>
                  </a:cubicBezTo>
                  <a:cubicBezTo>
                    <a:pt x="21261" y="102"/>
                    <a:pt x="19780" y="0"/>
                    <a:pt x="1837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89432ec7b4_4_226"/>
            <p:cNvSpPr/>
            <p:nvPr/>
          </p:nvSpPr>
          <p:spPr>
            <a:xfrm>
              <a:off x="7442092" y="2837476"/>
              <a:ext cx="39022" cy="122197"/>
            </a:xfrm>
            <a:custGeom>
              <a:avLst/>
              <a:gdLst/>
              <a:ahLst/>
              <a:cxnLst/>
              <a:rect l="l" t="t" r="r" b="b"/>
              <a:pathLst>
                <a:path w="3293" h="10312" extrusionOk="0">
                  <a:moveTo>
                    <a:pt x="332" y="0"/>
                  </a:moveTo>
                  <a:lnTo>
                    <a:pt x="1" y="536"/>
                  </a:lnTo>
                  <a:cubicBezTo>
                    <a:pt x="205" y="740"/>
                    <a:pt x="843" y="1914"/>
                    <a:pt x="1379" y="2884"/>
                  </a:cubicBezTo>
                  <a:cubicBezTo>
                    <a:pt x="2655" y="5538"/>
                    <a:pt x="2553" y="7886"/>
                    <a:pt x="1175" y="10005"/>
                  </a:cubicBezTo>
                  <a:lnTo>
                    <a:pt x="1711" y="10311"/>
                  </a:lnTo>
                  <a:cubicBezTo>
                    <a:pt x="3293" y="8091"/>
                    <a:pt x="3293" y="5538"/>
                    <a:pt x="1915" y="2552"/>
                  </a:cubicBezTo>
                  <a:cubicBezTo>
                    <a:pt x="1813" y="2246"/>
                    <a:pt x="843" y="332"/>
                    <a:pt x="332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89432ec7b4_4_226"/>
            <p:cNvSpPr/>
            <p:nvPr/>
          </p:nvSpPr>
          <p:spPr>
            <a:xfrm>
              <a:off x="7263054" y="2871651"/>
              <a:ext cx="37813" cy="89527"/>
            </a:xfrm>
            <a:custGeom>
              <a:avLst/>
              <a:gdLst/>
              <a:ahLst/>
              <a:cxnLst/>
              <a:rect l="l" t="t" r="r" b="b"/>
              <a:pathLst>
                <a:path w="3191" h="7555" extrusionOk="0">
                  <a:moveTo>
                    <a:pt x="766" y="0"/>
                  </a:moveTo>
                  <a:cubicBezTo>
                    <a:pt x="128" y="1276"/>
                    <a:pt x="0" y="3088"/>
                    <a:pt x="536" y="4773"/>
                  </a:cubicBezTo>
                  <a:cubicBezTo>
                    <a:pt x="1072" y="6049"/>
                    <a:pt x="1812" y="7121"/>
                    <a:pt x="2884" y="7555"/>
                  </a:cubicBezTo>
                  <a:lnTo>
                    <a:pt x="3191" y="7019"/>
                  </a:lnTo>
                  <a:cubicBezTo>
                    <a:pt x="2348" y="6585"/>
                    <a:pt x="1608" y="5743"/>
                    <a:pt x="1174" y="4569"/>
                  </a:cubicBezTo>
                  <a:cubicBezTo>
                    <a:pt x="638" y="3088"/>
                    <a:pt x="766" y="1480"/>
                    <a:pt x="1276" y="204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89432ec7b4_4_226"/>
            <p:cNvSpPr/>
            <p:nvPr/>
          </p:nvSpPr>
          <p:spPr>
            <a:xfrm>
              <a:off x="7315975" y="2855310"/>
              <a:ext cx="37813" cy="95582"/>
            </a:xfrm>
            <a:custGeom>
              <a:avLst/>
              <a:gdLst/>
              <a:ahLst/>
              <a:cxnLst/>
              <a:rect l="l" t="t" r="r" b="b"/>
              <a:pathLst>
                <a:path w="3191" h="8066" extrusionOk="0">
                  <a:moveTo>
                    <a:pt x="868" y="1"/>
                  </a:moveTo>
                  <a:cubicBezTo>
                    <a:pt x="1" y="2757"/>
                    <a:pt x="766" y="5948"/>
                    <a:pt x="2681" y="8066"/>
                  </a:cubicBezTo>
                  <a:lnTo>
                    <a:pt x="3191" y="7658"/>
                  </a:lnTo>
                  <a:cubicBezTo>
                    <a:pt x="1404" y="5616"/>
                    <a:pt x="639" y="2757"/>
                    <a:pt x="1404" y="205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89432ec7b4_4_226"/>
            <p:cNvSpPr/>
            <p:nvPr/>
          </p:nvSpPr>
          <p:spPr>
            <a:xfrm>
              <a:off x="7371622" y="2847749"/>
              <a:ext cx="16353" cy="100725"/>
            </a:xfrm>
            <a:custGeom>
              <a:avLst/>
              <a:gdLst/>
              <a:ahLst/>
              <a:cxnLst/>
              <a:rect l="l" t="t" r="r" b="b"/>
              <a:pathLst>
                <a:path w="1380" h="8500" extrusionOk="0">
                  <a:moveTo>
                    <a:pt x="639" y="1"/>
                  </a:moveTo>
                  <a:lnTo>
                    <a:pt x="1" y="103"/>
                  </a:lnTo>
                  <a:cubicBezTo>
                    <a:pt x="639" y="2859"/>
                    <a:pt x="639" y="5743"/>
                    <a:pt x="103" y="8398"/>
                  </a:cubicBezTo>
                  <a:lnTo>
                    <a:pt x="741" y="8500"/>
                  </a:lnTo>
                  <a:cubicBezTo>
                    <a:pt x="1379" y="5743"/>
                    <a:pt x="1277" y="2757"/>
                    <a:pt x="63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89432ec7b4_4_226"/>
            <p:cNvSpPr/>
            <p:nvPr/>
          </p:nvSpPr>
          <p:spPr>
            <a:xfrm>
              <a:off x="7302372" y="3267234"/>
              <a:ext cx="149713" cy="294887"/>
            </a:xfrm>
            <a:custGeom>
              <a:avLst/>
              <a:gdLst/>
              <a:ahLst/>
              <a:cxnLst/>
              <a:rect l="l" t="t" r="r" b="b"/>
              <a:pathLst>
                <a:path w="12634" h="24885" extrusionOk="0">
                  <a:moveTo>
                    <a:pt x="0" y="0"/>
                  </a:moveTo>
                  <a:lnTo>
                    <a:pt x="0" y="24885"/>
                  </a:lnTo>
                  <a:lnTo>
                    <a:pt x="12634" y="24885"/>
                  </a:lnTo>
                  <a:lnTo>
                    <a:pt x="12634" y="0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89432ec7b4_4_226"/>
            <p:cNvSpPr/>
            <p:nvPr/>
          </p:nvSpPr>
          <p:spPr>
            <a:xfrm>
              <a:off x="7159925" y="2932132"/>
              <a:ext cx="434611" cy="479984"/>
            </a:xfrm>
            <a:custGeom>
              <a:avLst/>
              <a:gdLst/>
              <a:ahLst/>
              <a:cxnLst/>
              <a:rect l="l" t="t" r="r" b="b"/>
              <a:pathLst>
                <a:path w="36676" h="40505" extrusionOk="0">
                  <a:moveTo>
                    <a:pt x="18402" y="1"/>
                  </a:moveTo>
                  <a:cubicBezTo>
                    <a:pt x="8193" y="1"/>
                    <a:pt x="0" y="8066"/>
                    <a:pt x="0" y="18070"/>
                  </a:cubicBezTo>
                  <a:cubicBezTo>
                    <a:pt x="0" y="33282"/>
                    <a:pt x="8193" y="40505"/>
                    <a:pt x="18402" y="40505"/>
                  </a:cubicBezTo>
                  <a:cubicBezTo>
                    <a:pt x="28483" y="40505"/>
                    <a:pt x="36676" y="34022"/>
                    <a:pt x="36676" y="18070"/>
                  </a:cubicBezTo>
                  <a:cubicBezTo>
                    <a:pt x="36676" y="8066"/>
                    <a:pt x="28483" y="1"/>
                    <a:pt x="18402" y="1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89432ec7b4_4_226"/>
            <p:cNvSpPr/>
            <p:nvPr/>
          </p:nvSpPr>
          <p:spPr>
            <a:xfrm>
              <a:off x="7105784" y="3210675"/>
              <a:ext cx="49012" cy="51429"/>
            </a:xfrm>
            <a:custGeom>
              <a:avLst/>
              <a:gdLst/>
              <a:ahLst/>
              <a:cxnLst/>
              <a:rect l="l" t="t" r="r" b="b"/>
              <a:pathLst>
                <a:path w="4136" h="4340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379" y="103"/>
                    <a:pt x="945" y="307"/>
                    <a:pt x="511" y="741"/>
                  </a:cubicBezTo>
                  <a:cubicBezTo>
                    <a:pt x="205" y="1149"/>
                    <a:pt x="1" y="1685"/>
                    <a:pt x="1" y="2323"/>
                  </a:cubicBezTo>
                  <a:lnTo>
                    <a:pt x="307" y="2323"/>
                  </a:lnTo>
                  <a:cubicBezTo>
                    <a:pt x="307" y="1787"/>
                    <a:pt x="409" y="1277"/>
                    <a:pt x="843" y="945"/>
                  </a:cubicBezTo>
                  <a:cubicBezTo>
                    <a:pt x="1149" y="511"/>
                    <a:pt x="1481" y="409"/>
                    <a:pt x="1915" y="307"/>
                  </a:cubicBezTo>
                  <a:lnTo>
                    <a:pt x="1915" y="307"/>
                  </a:lnTo>
                  <a:cubicBezTo>
                    <a:pt x="2323" y="307"/>
                    <a:pt x="2757" y="511"/>
                    <a:pt x="2961" y="843"/>
                  </a:cubicBezTo>
                  <a:cubicBezTo>
                    <a:pt x="3293" y="1149"/>
                    <a:pt x="3497" y="1583"/>
                    <a:pt x="3599" y="2017"/>
                  </a:cubicBezTo>
                  <a:cubicBezTo>
                    <a:pt x="3293" y="2017"/>
                    <a:pt x="3063" y="2119"/>
                    <a:pt x="2859" y="2323"/>
                  </a:cubicBezTo>
                  <a:cubicBezTo>
                    <a:pt x="2553" y="2655"/>
                    <a:pt x="2425" y="3063"/>
                    <a:pt x="2425" y="3395"/>
                  </a:cubicBezTo>
                  <a:cubicBezTo>
                    <a:pt x="2553" y="3829"/>
                    <a:pt x="2757" y="4135"/>
                    <a:pt x="3191" y="4237"/>
                  </a:cubicBezTo>
                  <a:cubicBezTo>
                    <a:pt x="3293" y="4339"/>
                    <a:pt x="3497" y="4339"/>
                    <a:pt x="3599" y="4339"/>
                  </a:cubicBezTo>
                  <a:cubicBezTo>
                    <a:pt x="3829" y="4339"/>
                    <a:pt x="4033" y="4339"/>
                    <a:pt x="4135" y="4237"/>
                  </a:cubicBezTo>
                  <a:lnTo>
                    <a:pt x="3931" y="4033"/>
                  </a:lnTo>
                  <a:cubicBezTo>
                    <a:pt x="3931" y="4033"/>
                    <a:pt x="3701" y="4135"/>
                    <a:pt x="3599" y="4135"/>
                  </a:cubicBezTo>
                  <a:cubicBezTo>
                    <a:pt x="3497" y="4135"/>
                    <a:pt x="3395" y="4033"/>
                    <a:pt x="3293" y="4033"/>
                  </a:cubicBezTo>
                  <a:cubicBezTo>
                    <a:pt x="3063" y="3931"/>
                    <a:pt x="2859" y="3599"/>
                    <a:pt x="2757" y="3395"/>
                  </a:cubicBezTo>
                  <a:cubicBezTo>
                    <a:pt x="2757" y="3063"/>
                    <a:pt x="2859" y="2757"/>
                    <a:pt x="3063" y="2553"/>
                  </a:cubicBezTo>
                  <a:cubicBezTo>
                    <a:pt x="3191" y="2425"/>
                    <a:pt x="3395" y="2323"/>
                    <a:pt x="3599" y="2323"/>
                  </a:cubicBezTo>
                  <a:lnTo>
                    <a:pt x="3701" y="2323"/>
                  </a:lnTo>
                  <a:lnTo>
                    <a:pt x="3931" y="2323"/>
                  </a:lnTo>
                  <a:lnTo>
                    <a:pt x="3931" y="2221"/>
                  </a:lnTo>
                  <a:cubicBezTo>
                    <a:pt x="3931" y="1583"/>
                    <a:pt x="3701" y="1047"/>
                    <a:pt x="3293" y="639"/>
                  </a:cubicBezTo>
                  <a:cubicBezTo>
                    <a:pt x="2859" y="205"/>
                    <a:pt x="2425" y="1"/>
                    <a:pt x="1915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89432ec7b4_4_226"/>
            <p:cNvSpPr/>
            <p:nvPr/>
          </p:nvSpPr>
          <p:spPr>
            <a:xfrm>
              <a:off x="7597242" y="3210675"/>
              <a:ext cx="49012" cy="51429"/>
            </a:xfrm>
            <a:custGeom>
              <a:avLst/>
              <a:gdLst/>
              <a:ahLst/>
              <a:cxnLst/>
              <a:rect l="l" t="t" r="r" b="b"/>
              <a:pathLst>
                <a:path w="4136" h="4340" extrusionOk="0">
                  <a:moveTo>
                    <a:pt x="2221" y="1"/>
                  </a:moveTo>
                  <a:cubicBezTo>
                    <a:pt x="1787" y="1"/>
                    <a:pt x="1277" y="205"/>
                    <a:pt x="945" y="639"/>
                  </a:cubicBezTo>
                  <a:cubicBezTo>
                    <a:pt x="511" y="1047"/>
                    <a:pt x="205" y="1583"/>
                    <a:pt x="205" y="2221"/>
                  </a:cubicBezTo>
                  <a:lnTo>
                    <a:pt x="307" y="2323"/>
                  </a:lnTo>
                  <a:lnTo>
                    <a:pt x="409" y="2323"/>
                  </a:lnTo>
                  <a:lnTo>
                    <a:pt x="511" y="2323"/>
                  </a:lnTo>
                  <a:cubicBezTo>
                    <a:pt x="741" y="2323"/>
                    <a:pt x="945" y="2425"/>
                    <a:pt x="1047" y="2553"/>
                  </a:cubicBezTo>
                  <a:cubicBezTo>
                    <a:pt x="1277" y="2757"/>
                    <a:pt x="1379" y="3063"/>
                    <a:pt x="1379" y="3395"/>
                  </a:cubicBezTo>
                  <a:cubicBezTo>
                    <a:pt x="1277" y="3599"/>
                    <a:pt x="1047" y="3931"/>
                    <a:pt x="843" y="4033"/>
                  </a:cubicBezTo>
                  <a:cubicBezTo>
                    <a:pt x="741" y="4033"/>
                    <a:pt x="639" y="4135"/>
                    <a:pt x="511" y="4135"/>
                  </a:cubicBezTo>
                  <a:cubicBezTo>
                    <a:pt x="409" y="4135"/>
                    <a:pt x="307" y="4033"/>
                    <a:pt x="205" y="4033"/>
                  </a:cubicBezTo>
                  <a:lnTo>
                    <a:pt x="1" y="4237"/>
                  </a:lnTo>
                  <a:cubicBezTo>
                    <a:pt x="205" y="4339"/>
                    <a:pt x="307" y="4339"/>
                    <a:pt x="511" y="4339"/>
                  </a:cubicBezTo>
                  <a:cubicBezTo>
                    <a:pt x="639" y="4339"/>
                    <a:pt x="843" y="4339"/>
                    <a:pt x="945" y="4237"/>
                  </a:cubicBezTo>
                  <a:cubicBezTo>
                    <a:pt x="1379" y="4135"/>
                    <a:pt x="1583" y="3829"/>
                    <a:pt x="1685" y="3395"/>
                  </a:cubicBezTo>
                  <a:cubicBezTo>
                    <a:pt x="1685" y="3063"/>
                    <a:pt x="1583" y="2655"/>
                    <a:pt x="1277" y="2323"/>
                  </a:cubicBezTo>
                  <a:cubicBezTo>
                    <a:pt x="1047" y="2119"/>
                    <a:pt x="843" y="2017"/>
                    <a:pt x="639" y="2017"/>
                  </a:cubicBezTo>
                  <a:cubicBezTo>
                    <a:pt x="639" y="1583"/>
                    <a:pt x="843" y="1149"/>
                    <a:pt x="1149" y="843"/>
                  </a:cubicBezTo>
                  <a:cubicBezTo>
                    <a:pt x="1481" y="511"/>
                    <a:pt x="1787" y="307"/>
                    <a:pt x="2221" y="307"/>
                  </a:cubicBezTo>
                  <a:lnTo>
                    <a:pt x="2221" y="307"/>
                  </a:lnTo>
                  <a:cubicBezTo>
                    <a:pt x="2655" y="409"/>
                    <a:pt x="3063" y="511"/>
                    <a:pt x="3293" y="945"/>
                  </a:cubicBezTo>
                  <a:cubicBezTo>
                    <a:pt x="3701" y="1277"/>
                    <a:pt x="3829" y="1787"/>
                    <a:pt x="3829" y="2323"/>
                  </a:cubicBezTo>
                  <a:lnTo>
                    <a:pt x="4135" y="2323"/>
                  </a:lnTo>
                  <a:cubicBezTo>
                    <a:pt x="4135" y="1685"/>
                    <a:pt x="3931" y="1149"/>
                    <a:pt x="3599" y="741"/>
                  </a:cubicBezTo>
                  <a:cubicBezTo>
                    <a:pt x="3191" y="307"/>
                    <a:pt x="2757" y="103"/>
                    <a:pt x="222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89432ec7b4_4_226"/>
            <p:cNvSpPr/>
            <p:nvPr/>
          </p:nvSpPr>
          <p:spPr>
            <a:xfrm>
              <a:off x="7118178" y="3484074"/>
              <a:ext cx="528083" cy="660246"/>
            </a:xfrm>
            <a:custGeom>
              <a:avLst/>
              <a:gdLst/>
              <a:ahLst/>
              <a:cxnLst/>
              <a:rect l="l" t="t" r="r" b="b"/>
              <a:pathLst>
                <a:path w="44564" h="55717" extrusionOk="0">
                  <a:moveTo>
                    <a:pt x="1" y="16999"/>
                  </a:moveTo>
                  <a:cubicBezTo>
                    <a:pt x="1" y="7658"/>
                    <a:pt x="7556" y="1"/>
                    <a:pt x="16922" y="1"/>
                  </a:cubicBezTo>
                  <a:lnTo>
                    <a:pt x="27667" y="1"/>
                  </a:lnTo>
                  <a:cubicBezTo>
                    <a:pt x="32134" y="1"/>
                    <a:pt x="36473" y="1813"/>
                    <a:pt x="39663" y="5003"/>
                  </a:cubicBezTo>
                  <a:cubicBezTo>
                    <a:pt x="42853" y="8194"/>
                    <a:pt x="44563" y="12430"/>
                    <a:pt x="44563" y="16999"/>
                  </a:cubicBezTo>
                  <a:lnTo>
                    <a:pt x="44563" y="38693"/>
                  </a:lnTo>
                  <a:cubicBezTo>
                    <a:pt x="44563" y="48059"/>
                    <a:pt x="37009" y="55716"/>
                    <a:pt x="27667" y="55716"/>
                  </a:cubicBezTo>
                  <a:lnTo>
                    <a:pt x="16922" y="55716"/>
                  </a:lnTo>
                  <a:cubicBezTo>
                    <a:pt x="7556" y="55716"/>
                    <a:pt x="1" y="48059"/>
                    <a:pt x="1" y="38693"/>
                  </a:cubicBez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89432ec7b4_4_226"/>
            <p:cNvSpPr/>
            <p:nvPr/>
          </p:nvSpPr>
          <p:spPr>
            <a:xfrm>
              <a:off x="7241878" y="3065502"/>
              <a:ext cx="71693" cy="39330"/>
            </a:xfrm>
            <a:custGeom>
              <a:avLst/>
              <a:gdLst/>
              <a:ahLst/>
              <a:cxnLst/>
              <a:rect l="l" t="t" r="r" b="b"/>
              <a:pathLst>
                <a:path w="6050" h="3319" extrusionOk="0">
                  <a:moveTo>
                    <a:pt x="4569" y="1"/>
                  </a:moveTo>
                  <a:cubicBezTo>
                    <a:pt x="2655" y="1"/>
                    <a:pt x="843" y="1073"/>
                    <a:pt x="1" y="2885"/>
                  </a:cubicBezTo>
                  <a:lnTo>
                    <a:pt x="741" y="3319"/>
                  </a:lnTo>
                  <a:cubicBezTo>
                    <a:pt x="1481" y="1813"/>
                    <a:pt x="2961" y="869"/>
                    <a:pt x="4569" y="869"/>
                  </a:cubicBezTo>
                  <a:cubicBezTo>
                    <a:pt x="4875" y="869"/>
                    <a:pt x="5309" y="971"/>
                    <a:pt x="5743" y="1073"/>
                  </a:cubicBezTo>
                  <a:lnTo>
                    <a:pt x="6049" y="333"/>
                  </a:lnTo>
                  <a:cubicBezTo>
                    <a:pt x="5514" y="129"/>
                    <a:pt x="4978" y="1"/>
                    <a:pt x="456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89432ec7b4_4_226"/>
            <p:cNvSpPr/>
            <p:nvPr/>
          </p:nvSpPr>
          <p:spPr>
            <a:xfrm>
              <a:off x="7420621" y="3059459"/>
              <a:ext cx="84396" cy="51429"/>
            </a:xfrm>
            <a:custGeom>
              <a:avLst/>
              <a:gdLst/>
              <a:ahLst/>
              <a:cxnLst/>
              <a:rect l="l" t="t" r="r" b="b"/>
              <a:pathLst>
                <a:path w="7122" h="4340" extrusionOk="0">
                  <a:moveTo>
                    <a:pt x="2144" y="1"/>
                  </a:moveTo>
                  <a:cubicBezTo>
                    <a:pt x="1379" y="1"/>
                    <a:pt x="639" y="205"/>
                    <a:pt x="0" y="511"/>
                  </a:cubicBezTo>
                  <a:lnTo>
                    <a:pt x="332" y="1277"/>
                  </a:lnTo>
                  <a:cubicBezTo>
                    <a:pt x="970" y="945"/>
                    <a:pt x="1506" y="843"/>
                    <a:pt x="2144" y="843"/>
                  </a:cubicBezTo>
                  <a:cubicBezTo>
                    <a:pt x="2782" y="843"/>
                    <a:pt x="3420" y="1047"/>
                    <a:pt x="3931" y="1277"/>
                  </a:cubicBezTo>
                  <a:cubicBezTo>
                    <a:pt x="5105" y="1915"/>
                    <a:pt x="5973" y="2961"/>
                    <a:pt x="6279" y="4339"/>
                  </a:cubicBezTo>
                  <a:lnTo>
                    <a:pt x="7121" y="4135"/>
                  </a:lnTo>
                  <a:cubicBezTo>
                    <a:pt x="6713" y="2553"/>
                    <a:pt x="5641" y="1277"/>
                    <a:pt x="4365" y="511"/>
                  </a:cubicBezTo>
                  <a:cubicBezTo>
                    <a:pt x="3625" y="205"/>
                    <a:pt x="2884" y="1"/>
                    <a:pt x="214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89432ec7b4_4_226"/>
            <p:cNvSpPr/>
            <p:nvPr/>
          </p:nvSpPr>
          <p:spPr>
            <a:xfrm>
              <a:off x="7159925" y="3152610"/>
              <a:ext cx="60494" cy="69275"/>
            </a:xfrm>
            <a:custGeom>
              <a:avLst/>
              <a:gdLst/>
              <a:ahLst/>
              <a:cxnLst/>
              <a:rect l="l" t="t" r="r" b="b"/>
              <a:pathLst>
                <a:path w="5105" h="5846" extrusionOk="0">
                  <a:moveTo>
                    <a:pt x="408" y="0"/>
                  </a:moveTo>
                  <a:lnTo>
                    <a:pt x="0" y="205"/>
                  </a:lnTo>
                  <a:lnTo>
                    <a:pt x="4671" y="5845"/>
                  </a:lnTo>
                  <a:lnTo>
                    <a:pt x="5105" y="564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89432ec7b4_4_226"/>
            <p:cNvSpPr/>
            <p:nvPr/>
          </p:nvSpPr>
          <p:spPr>
            <a:xfrm>
              <a:off x="7158705" y="3150193"/>
              <a:ext cx="62924" cy="74110"/>
            </a:xfrm>
            <a:custGeom>
              <a:avLst/>
              <a:gdLst/>
              <a:ahLst/>
              <a:cxnLst/>
              <a:rect l="l" t="t" r="r" b="b"/>
              <a:pathLst>
                <a:path w="5310" h="6254" extrusionOk="0">
                  <a:moveTo>
                    <a:pt x="511" y="306"/>
                  </a:moveTo>
                  <a:lnTo>
                    <a:pt x="4978" y="5845"/>
                  </a:lnTo>
                  <a:lnTo>
                    <a:pt x="4774" y="5947"/>
                  </a:lnTo>
                  <a:lnTo>
                    <a:pt x="307" y="511"/>
                  </a:lnTo>
                  <a:lnTo>
                    <a:pt x="511" y="306"/>
                  </a:lnTo>
                  <a:close/>
                  <a:moveTo>
                    <a:pt x="511" y="0"/>
                  </a:moveTo>
                  <a:lnTo>
                    <a:pt x="1" y="409"/>
                  </a:lnTo>
                  <a:lnTo>
                    <a:pt x="4774" y="6151"/>
                  </a:lnTo>
                  <a:lnTo>
                    <a:pt x="4774" y="6253"/>
                  </a:lnTo>
                  <a:lnTo>
                    <a:pt x="5310" y="5845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89432ec7b4_4_226"/>
            <p:cNvSpPr/>
            <p:nvPr/>
          </p:nvSpPr>
          <p:spPr>
            <a:xfrm>
              <a:off x="7535244" y="3152610"/>
              <a:ext cx="59286" cy="69275"/>
            </a:xfrm>
            <a:custGeom>
              <a:avLst/>
              <a:gdLst/>
              <a:ahLst/>
              <a:cxnLst/>
              <a:rect l="l" t="t" r="r" b="b"/>
              <a:pathLst>
                <a:path w="5003" h="5846" extrusionOk="0">
                  <a:moveTo>
                    <a:pt x="4697" y="0"/>
                  </a:moveTo>
                  <a:lnTo>
                    <a:pt x="0" y="5641"/>
                  </a:lnTo>
                  <a:lnTo>
                    <a:pt x="332" y="5845"/>
                  </a:lnTo>
                  <a:lnTo>
                    <a:pt x="5003" y="205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89432ec7b4_4_226"/>
            <p:cNvSpPr/>
            <p:nvPr/>
          </p:nvSpPr>
          <p:spPr>
            <a:xfrm>
              <a:off x="7532826" y="3150193"/>
              <a:ext cx="62912" cy="74110"/>
            </a:xfrm>
            <a:custGeom>
              <a:avLst/>
              <a:gdLst/>
              <a:ahLst/>
              <a:cxnLst/>
              <a:rect l="l" t="t" r="r" b="b"/>
              <a:pathLst>
                <a:path w="5309" h="6254" extrusionOk="0">
                  <a:moveTo>
                    <a:pt x="4901" y="306"/>
                  </a:moveTo>
                  <a:lnTo>
                    <a:pt x="5105" y="511"/>
                  </a:lnTo>
                  <a:lnTo>
                    <a:pt x="536" y="5947"/>
                  </a:lnTo>
                  <a:lnTo>
                    <a:pt x="332" y="5845"/>
                  </a:lnTo>
                  <a:lnTo>
                    <a:pt x="4901" y="306"/>
                  </a:lnTo>
                  <a:close/>
                  <a:moveTo>
                    <a:pt x="4901" y="0"/>
                  </a:moveTo>
                  <a:lnTo>
                    <a:pt x="0" y="5845"/>
                  </a:lnTo>
                  <a:lnTo>
                    <a:pt x="536" y="6253"/>
                  </a:lnTo>
                  <a:lnTo>
                    <a:pt x="5309" y="409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89432ec7b4_4_226"/>
            <p:cNvSpPr/>
            <p:nvPr/>
          </p:nvSpPr>
          <p:spPr>
            <a:xfrm>
              <a:off x="7335030" y="3153819"/>
              <a:ext cx="85604" cy="25110"/>
            </a:xfrm>
            <a:custGeom>
              <a:avLst/>
              <a:gdLst/>
              <a:ahLst/>
              <a:cxnLst/>
              <a:rect l="l" t="t" r="r" b="b"/>
              <a:pathLst>
                <a:path w="7224" h="2119" extrusionOk="0">
                  <a:moveTo>
                    <a:pt x="3625" y="536"/>
                  </a:moveTo>
                  <a:cubicBezTo>
                    <a:pt x="4773" y="639"/>
                    <a:pt x="6483" y="970"/>
                    <a:pt x="6687" y="1379"/>
                  </a:cubicBezTo>
                  <a:lnTo>
                    <a:pt x="6687" y="1481"/>
                  </a:lnTo>
                  <a:cubicBezTo>
                    <a:pt x="6585" y="1608"/>
                    <a:pt x="6381" y="1710"/>
                    <a:pt x="5947" y="1710"/>
                  </a:cubicBezTo>
                  <a:cubicBezTo>
                    <a:pt x="5309" y="1710"/>
                    <a:pt x="4467" y="1481"/>
                    <a:pt x="3625" y="1277"/>
                  </a:cubicBezTo>
                  <a:lnTo>
                    <a:pt x="3625" y="1277"/>
                  </a:lnTo>
                  <a:lnTo>
                    <a:pt x="3497" y="1277"/>
                  </a:lnTo>
                  <a:cubicBezTo>
                    <a:pt x="2757" y="1481"/>
                    <a:pt x="1915" y="1710"/>
                    <a:pt x="1277" y="1710"/>
                  </a:cubicBezTo>
                  <a:cubicBezTo>
                    <a:pt x="843" y="1710"/>
                    <a:pt x="537" y="1608"/>
                    <a:pt x="434" y="1379"/>
                  </a:cubicBezTo>
                  <a:lnTo>
                    <a:pt x="537" y="1379"/>
                  </a:lnTo>
                  <a:cubicBezTo>
                    <a:pt x="741" y="970"/>
                    <a:pt x="2451" y="639"/>
                    <a:pt x="3625" y="536"/>
                  </a:cubicBezTo>
                  <a:close/>
                  <a:moveTo>
                    <a:pt x="3497" y="0"/>
                  </a:moveTo>
                  <a:cubicBezTo>
                    <a:pt x="3089" y="103"/>
                    <a:pt x="537" y="434"/>
                    <a:pt x="103" y="1175"/>
                  </a:cubicBezTo>
                  <a:cubicBezTo>
                    <a:pt x="1" y="1277"/>
                    <a:pt x="1" y="1481"/>
                    <a:pt x="103" y="1608"/>
                  </a:cubicBezTo>
                  <a:cubicBezTo>
                    <a:pt x="205" y="2017"/>
                    <a:pt x="741" y="2119"/>
                    <a:pt x="1277" y="2119"/>
                  </a:cubicBezTo>
                  <a:cubicBezTo>
                    <a:pt x="2119" y="2119"/>
                    <a:pt x="3089" y="1915"/>
                    <a:pt x="3625" y="1813"/>
                  </a:cubicBezTo>
                  <a:cubicBezTo>
                    <a:pt x="4033" y="1915"/>
                    <a:pt x="5003" y="2119"/>
                    <a:pt x="5845" y="2119"/>
                  </a:cubicBezTo>
                  <a:cubicBezTo>
                    <a:pt x="6483" y="2119"/>
                    <a:pt x="6917" y="2017"/>
                    <a:pt x="7121" y="1608"/>
                  </a:cubicBezTo>
                  <a:cubicBezTo>
                    <a:pt x="7223" y="1481"/>
                    <a:pt x="7121" y="1277"/>
                    <a:pt x="7121" y="1175"/>
                  </a:cubicBezTo>
                  <a:cubicBezTo>
                    <a:pt x="6687" y="434"/>
                    <a:pt x="4135" y="103"/>
                    <a:pt x="3625" y="0"/>
                  </a:cubicBezTo>
                  <a:close/>
                </a:path>
              </a:pathLst>
            </a:custGeom>
            <a:solidFill>
              <a:srgbClr val="2F0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89432ec7b4_4_226"/>
            <p:cNvSpPr/>
            <p:nvPr/>
          </p:nvSpPr>
          <p:spPr>
            <a:xfrm>
              <a:off x="7182606" y="3146259"/>
              <a:ext cx="390457" cy="291261"/>
            </a:xfrm>
            <a:custGeom>
              <a:avLst/>
              <a:gdLst/>
              <a:ahLst/>
              <a:cxnLst/>
              <a:rect l="l" t="t" r="r" b="b"/>
              <a:pathLst>
                <a:path w="32950" h="24579" extrusionOk="0">
                  <a:moveTo>
                    <a:pt x="16488" y="0"/>
                  </a:moveTo>
                  <a:cubicBezTo>
                    <a:pt x="13400" y="0"/>
                    <a:pt x="3599" y="1710"/>
                    <a:pt x="0" y="11383"/>
                  </a:cubicBezTo>
                  <a:cubicBezTo>
                    <a:pt x="1812" y="18402"/>
                    <a:pt x="10107" y="24578"/>
                    <a:pt x="16488" y="24578"/>
                  </a:cubicBezTo>
                  <a:cubicBezTo>
                    <a:pt x="22741" y="24578"/>
                    <a:pt x="31163" y="18402"/>
                    <a:pt x="32950" y="11383"/>
                  </a:cubicBezTo>
                  <a:cubicBezTo>
                    <a:pt x="29351" y="1710"/>
                    <a:pt x="19448" y="0"/>
                    <a:pt x="16488" y="0"/>
                  </a:cubicBezTo>
                  <a:close/>
                </a:path>
              </a:pathLst>
            </a:custGeom>
            <a:solidFill>
              <a:srgbClr val="FFF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89432ec7b4_4_226"/>
            <p:cNvSpPr/>
            <p:nvPr/>
          </p:nvSpPr>
          <p:spPr>
            <a:xfrm>
              <a:off x="7305998" y="3250905"/>
              <a:ext cx="143669" cy="5155"/>
            </a:xfrm>
            <a:custGeom>
              <a:avLst/>
              <a:gdLst/>
              <a:ahLst/>
              <a:cxnLst/>
              <a:rect l="l" t="t" r="r" b="b"/>
              <a:pathLst>
                <a:path w="12124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124" y="434"/>
                  </a:lnTo>
                  <a:lnTo>
                    <a:pt x="12124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89432ec7b4_4_226"/>
            <p:cNvSpPr/>
            <p:nvPr/>
          </p:nvSpPr>
          <p:spPr>
            <a:xfrm>
              <a:off x="7275757" y="3295058"/>
              <a:ext cx="202943" cy="4847"/>
            </a:xfrm>
            <a:custGeom>
              <a:avLst/>
              <a:gdLst/>
              <a:ahLst/>
              <a:cxnLst/>
              <a:rect l="l" t="t" r="r" b="b"/>
              <a:pathLst>
                <a:path w="17126" h="409" extrusionOk="0">
                  <a:moveTo>
                    <a:pt x="0" y="0"/>
                  </a:moveTo>
                  <a:lnTo>
                    <a:pt x="0" y="409"/>
                  </a:lnTo>
                  <a:lnTo>
                    <a:pt x="17126" y="409"/>
                  </a:lnTo>
                  <a:lnTo>
                    <a:pt x="17126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89432ec7b4_4_226"/>
            <p:cNvSpPr/>
            <p:nvPr/>
          </p:nvSpPr>
          <p:spPr>
            <a:xfrm>
              <a:off x="7305998" y="3336485"/>
              <a:ext cx="143669" cy="6363"/>
            </a:xfrm>
            <a:custGeom>
              <a:avLst/>
              <a:gdLst/>
              <a:ahLst/>
              <a:cxnLst/>
              <a:rect l="l" t="t" r="r" b="b"/>
              <a:pathLst>
                <a:path w="12124" h="537" extrusionOk="0">
                  <a:moveTo>
                    <a:pt x="0" y="1"/>
                  </a:moveTo>
                  <a:lnTo>
                    <a:pt x="0" y="537"/>
                  </a:lnTo>
                  <a:lnTo>
                    <a:pt x="12124" y="537"/>
                  </a:lnTo>
                  <a:lnTo>
                    <a:pt x="12124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89432ec7b4_4_226"/>
            <p:cNvSpPr/>
            <p:nvPr/>
          </p:nvSpPr>
          <p:spPr>
            <a:xfrm>
              <a:off x="7446027" y="3119940"/>
              <a:ext cx="19967" cy="41451"/>
            </a:xfrm>
            <a:custGeom>
              <a:avLst/>
              <a:gdLst/>
              <a:ahLst/>
              <a:cxnLst/>
              <a:rect l="l" t="t" r="r" b="b"/>
              <a:pathLst>
                <a:path w="1685" h="3498" extrusionOk="0">
                  <a:moveTo>
                    <a:pt x="843" y="1"/>
                  </a:moveTo>
                  <a:cubicBezTo>
                    <a:pt x="409" y="1"/>
                    <a:pt x="0" y="741"/>
                    <a:pt x="0" y="1685"/>
                  </a:cubicBezTo>
                  <a:cubicBezTo>
                    <a:pt x="0" y="2757"/>
                    <a:pt x="409" y="3498"/>
                    <a:pt x="843" y="3498"/>
                  </a:cubicBezTo>
                  <a:cubicBezTo>
                    <a:pt x="1379" y="3498"/>
                    <a:pt x="1685" y="2757"/>
                    <a:pt x="1685" y="1685"/>
                  </a:cubicBezTo>
                  <a:cubicBezTo>
                    <a:pt x="1685" y="741"/>
                    <a:pt x="1379" y="1"/>
                    <a:pt x="84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89432ec7b4_4_226"/>
            <p:cNvSpPr/>
            <p:nvPr/>
          </p:nvSpPr>
          <p:spPr>
            <a:xfrm>
              <a:off x="7274548" y="3119940"/>
              <a:ext cx="21484" cy="41451"/>
            </a:xfrm>
            <a:custGeom>
              <a:avLst/>
              <a:gdLst/>
              <a:ahLst/>
              <a:cxnLst/>
              <a:rect l="l" t="t" r="r" b="b"/>
              <a:pathLst>
                <a:path w="1813" h="3498" extrusionOk="0">
                  <a:moveTo>
                    <a:pt x="944" y="1"/>
                  </a:moveTo>
                  <a:cubicBezTo>
                    <a:pt x="434" y="1"/>
                    <a:pt x="0" y="741"/>
                    <a:pt x="0" y="1685"/>
                  </a:cubicBezTo>
                  <a:cubicBezTo>
                    <a:pt x="0" y="2757"/>
                    <a:pt x="434" y="3498"/>
                    <a:pt x="944" y="3498"/>
                  </a:cubicBezTo>
                  <a:cubicBezTo>
                    <a:pt x="1378" y="3498"/>
                    <a:pt x="1812" y="2757"/>
                    <a:pt x="1812" y="1685"/>
                  </a:cubicBezTo>
                  <a:cubicBezTo>
                    <a:pt x="1812" y="741"/>
                    <a:pt x="1378" y="1"/>
                    <a:pt x="94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89432ec7b4_4_226"/>
            <p:cNvSpPr/>
            <p:nvPr/>
          </p:nvSpPr>
          <p:spPr>
            <a:xfrm>
              <a:off x="7215264" y="3598698"/>
              <a:ext cx="12" cy="428579"/>
            </a:xfrm>
            <a:custGeom>
              <a:avLst/>
              <a:gdLst/>
              <a:ahLst/>
              <a:cxnLst/>
              <a:rect l="l" t="t" r="r" b="b"/>
              <a:pathLst>
                <a:path w="1" h="36167" extrusionOk="0">
                  <a:moveTo>
                    <a:pt x="1" y="1"/>
                  </a:moveTo>
                  <a:lnTo>
                    <a:pt x="1" y="36166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89432ec7b4_4_226"/>
            <p:cNvSpPr/>
            <p:nvPr/>
          </p:nvSpPr>
          <p:spPr>
            <a:xfrm>
              <a:off x="7211638" y="3598698"/>
              <a:ext cx="7572" cy="428579"/>
            </a:xfrm>
            <a:custGeom>
              <a:avLst/>
              <a:gdLst/>
              <a:ahLst/>
              <a:cxnLst/>
              <a:rect l="l" t="t" r="r" b="b"/>
              <a:pathLst>
                <a:path w="639" h="36167" extrusionOk="0">
                  <a:moveTo>
                    <a:pt x="0" y="1"/>
                  </a:moveTo>
                  <a:lnTo>
                    <a:pt x="0" y="36166"/>
                  </a:lnTo>
                  <a:lnTo>
                    <a:pt x="638" y="36166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89432ec7b4_4_226"/>
            <p:cNvSpPr/>
            <p:nvPr/>
          </p:nvSpPr>
          <p:spPr>
            <a:xfrm>
              <a:off x="7536760" y="3585995"/>
              <a:ext cx="12" cy="441282"/>
            </a:xfrm>
            <a:custGeom>
              <a:avLst/>
              <a:gdLst/>
              <a:ahLst/>
              <a:cxnLst/>
              <a:rect l="l" t="t" r="r" b="b"/>
              <a:pathLst>
                <a:path w="1" h="37239" extrusionOk="0">
                  <a:moveTo>
                    <a:pt x="0" y="1"/>
                  </a:moveTo>
                  <a:lnTo>
                    <a:pt x="0" y="37238"/>
                  </a:lnTo>
                  <a:close/>
                </a:path>
              </a:pathLst>
            </a:custGeom>
            <a:solidFill>
              <a:srgbClr val="84D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89432ec7b4_4_226"/>
            <p:cNvSpPr/>
            <p:nvPr/>
          </p:nvSpPr>
          <p:spPr>
            <a:xfrm>
              <a:off x="7532826" y="3585995"/>
              <a:ext cx="7572" cy="441282"/>
            </a:xfrm>
            <a:custGeom>
              <a:avLst/>
              <a:gdLst/>
              <a:ahLst/>
              <a:cxnLst/>
              <a:rect l="l" t="t" r="r" b="b"/>
              <a:pathLst>
                <a:path w="639" h="37239" extrusionOk="0">
                  <a:moveTo>
                    <a:pt x="0" y="1"/>
                  </a:moveTo>
                  <a:lnTo>
                    <a:pt x="0" y="37238"/>
                  </a:lnTo>
                  <a:lnTo>
                    <a:pt x="638" y="37238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89432ec7b4_4_226"/>
            <p:cNvSpPr/>
            <p:nvPr/>
          </p:nvSpPr>
          <p:spPr>
            <a:xfrm>
              <a:off x="7426972" y="3394561"/>
              <a:ext cx="141252" cy="255877"/>
            </a:xfrm>
            <a:custGeom>
              <a:avLst/>
              <a:gdLst/>
              <a:ahLst/>
              <a:cxnLst/>
              <a:rect l="l" t="t" r="r" b="b"/>
              <a:pathLst>
                <a:path w="11920" h="21593" extrusionOk="0">
                  <a:moveTo>
                    <a:pt x="4799" y="0"/>
                  </a:moveTo>
                  <a:lnTo>
                    <a:pt x="4671" y="536"/>
                  </a:lnTo>
                  <a:cubicBezTo>
                    <a:pt x="8627" y="1710"/>
                    <a:pt x="11486" y="6177"/>
                    <a:pt x="11052" y="10643"/>
                  </a:cubicBezTo>
                  <a:cubicBezTo>
                    <a:pt x="10745" y="14676"/>
                    <a:pt x="7861" y="18708"/>
                    <a:pt x="3727" y="20622"/>
                  </a:cubicBezTo>
                  <a:cubicBezTo>
                    <a:pt x="3293" y="20852"/>
                    <a:pt x="2757" y="21158"/>
                    <a:pt x="2246" y="21158"/>
                  </a:cubicBezTo>
                  <a:cubicBezTo>
                    <a:pt x="2119" y="21158"/>
                    <a:pt x="1915" y="21056"/>
                    <a:pt x="1813" y="21056"/>
                  </a:cubicBezTo>
                  <a:cubicBezTo>
                    <a:pt x="536" y="20622"/>
                    <a:pt x="536" y="18708"/>
                    <a:pt x="638" y="17534"/>
                  </a:cubicBezTo>
                  <a:lnTo>
                    <a:pt x="1915" y="7019"/>
                  </a:lnTo>
                  <a:lnTo>
                    <a:pt x="1481" y="7019"/>
                  </a:lnTo>
                  <a:lnTo>
                    <a:pt x="205" y="17534"/>
                  </a:lnTo>
                  <a:cubicBezTo>
                    <a:pt x="0" y="19040"/>
                    <a:pt x="103" y="20954"/>
                    <a:pt x="1608" y="21490"/>
                  </a:cubicBezTo>
                  <a:cubicBezTo>
                    <a:pt x="1813" y="21592"/>
                    <a:pt x="2017" y="21592"/>
                    <a:pt x="2246" y="21592"/>
                  </a:cubicBezTo>
                  <a:cubicBezTo>
                    <a:pt x="2884" y="21592"/>
                    <a:pt x="3523" y="21362"/>
                    <a:pt x="3931" y="21056"/>
                  </a:cubicBezTo>
                  <a:cubicBezTo>
                    <a:pt x="8193" y="19040"/>
                    <a:pt x="11179" y="14880"/>
                    <a:pt x="11486" y="10643"/>
                  </a:cubicBezTo>
                  <a:cubicBezTo>
                    <a:pt x="11919" y="6049"/>
                    <a:pt x="9035" y="1378"/>
                    <a:pt x="479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89432ec7b4_4_226"/>
            <p:cNvSpPr/>
            <p:nvPr/>
          </p:nvSpPr>
          <p:spPr>
            <a:xfrm>
              <a:off x="7425763" y="3393352"/>
              <a:ext cx="143669" cy="258294"/>
            </a:xfrm>
            <a:custGeom>
              <a:avLst/>
              <a:gdLst/>
              <a:ahLst/>
              <a:cxnLst/>
              <a:rect l="l" t="t" r="r" b="b"/>
              <a:pathLst>
                <a:path w="12124" h="21797" extrusionOk="0">
                  <a:moveTo>
                    <a:pt x="5003" y="306"/>
                  </a:moveTo>
                  <a:cubicBezTo>
                    <a:pt x="9035" y="1583"/>
                    <a:pt x="11919" y="6151"/>
                    <a:pt x="11485" y="10745"/>
                  </a:cubicBezTo>
                  <a:cubicBezTo>
                    <a:pt x="11154" y="14982"/>
                    <a:pt x="8193" y="19040"/>
                    <a:pt x="4033" y="21056"/>
                  </a:cubicBezTo>
                  <a:cubicBezTo>
                    <a:pt x="3625" y="21260"/>
                    <a:pt x="2986" y="21592"/>
                    <a:pt x="2348" y="21592"/>
                  </a:cubicBezTo>
                  <a:cubicBezTo>
                    <a:pt x="2119" y="21592"/>
                    <a:pt x="1915" y="21592"/>
                    <a:pt x="1710" y="21464"/>
                  </a:cubicBezTo>
                  <a:cubicBezTo>
                    <a:pt x="307" y="20954"/>
                    <a:pt x="205" y="19142"/>
                    <a:pt x="434" y="17636"/>
                  </a:cubicBezTo>
                  <a:lnTo>
                    <a:pt x="1710" y="7223"/>
                  </a:lnTo>
                  <a:lnTo>
                    <a:pt x="1915" y="7223"/>
                  </a:lnTo>
                  <a:lnTo>
                    <a:pt x="638" y="17636"/>
                  </a:lnTo>
                  <a:cubicBezTo>
                    <a:pt x="536" y="18810"/>
                    <a:pt x="536" y="20724"/>
                    <a:pt x="1812" y="21260"/>
                  </a:cubicBezTo>
                  <a:cubicBezTo>
                    <a:pt x="2017" y="21260"/>
                    <a:pt x="2119" y="21362"/>
                    <a:pt x="2348" y="21362"/>
                  </a:cubicBezTo>
                  <a:cubicBezTo>
                    <a:pt x="2859" y="21362"/>
                    <a:pt x="3497" y="21056"/>
                    <a:pt x="3931" y="20826"/>
                  </a:cubicBezTo>
                  <a:cubicBezTo>
                    <a:pt x="7963" y="18810"/>
                    <a:pt x="10949" y="14880"/>
                    <a:pt x="11281" y="10745"/>
                  </a:cubicBezTo>
                  <a:cubicBezTo>
                    <a:pt x="11690" y="6279"/>
                    <a:pt x="8933" y="1812"/>
                    <a:pt x="4901" y="536"/>
                  </a:cubicBezTo>
                  <a:lnTo>
                    <a:pt x="5003" y="306"/>
                  </a:lnTo>
                  <a:close/>
                  <a:moveTo>
                    <a:pt x="4901" y="0"/>
                  </a:moveTo>
                  <a:lnTo>
                    <a:pt x="4671" y="638"/>
                  </a:lnTo>
                  <a:lnTo>
                    <a:pt x="4773" y="740"/>
                  </a:lnTo>
                  <a:cubicBezTo>
                    <a:pt x="8729" y="1914"/>
                    <a:pt x="11485" y="6279"/>
                    <a:pt x="11052" y="10745"/>
                  </a:cubicBezTo>
                  <a:cubicBezTo>
                    <a:pt x="10745" y="14778"/>
                    <a:pt x="7861" y="18708"/>
                    <a:pt x="3829" y="20724"/>
                  </a:cubicBezTo>
                  <a:cubicBezTo>
                    <a:pt x="3395" y="20826"/>
                    <a:pt x="2859" y="21158"/>
                    <a:pt x="2348" y="21158"/>
                  </a:cubicBezTo>
                  <a:cubicBezTo>
                    <a:pt x="2221" y="21158"/>
                    <a:pt x="2017" y="21056"/>
                    <a:pt x="1915" y="21056"/>
                  </a:cubicBezTo>
                  <a:cubicBezTo>
                    <a:pt x="740" y="20622"/>
                    <a:pt x="740" y="18708"/>
                    <a:pt x="843" y="17636"/>
                  </a:cubicBezTo>
                  <a:lnTo>
                    <a:pt x="2119" y="7121"/>
                  </a:lnTo>
                  <a:lnTo>
                    <a:pt x="1481" y="7019"/>
                  </a:lnTo>
                  <a:lnTo>
                    <a:pt x="205" y="17636"/>
                  </a:lnTo>
                  <a:cubicBezTo>
                    <a:pt x="0" y="19142"/>
                    <a:pt x="102" y="21158"/>
                    <a:pt x="1710" y="21694"/>
                  </a:cubicBezTo>
                  <a:cubicBezTo>
                    <a:pt x="1915" y="21796"/>
                    <a:pt x="2119" y="21796"/>
                    <a:pt x="2348" y="21796"/>
                  </a:cubicBezTo>
                  <a:cubicBezTo>
                    <a:pt x="2986" y="21796"/>
                    <a:pt x="3625" y="21464"/>
                    <a:pt x="4135" y="21260"/>
                  </a:cubicBezTo>
                  <a:cubicBezTo>
                    <a:pt x="8397" y="19244"/>
                    <a:pt x="11383" y="15084"/>
                    <a:pt x="11690" y="10745"/>
                  </a:cubicBezTo>
                  <a:cubicBezTo>
                    <a:pt x="12124" y="6049"/>
                    <a:pt x="9137" y="1378"/>
                    <a:pt x="5003" y="102"/>
                  </a:cubicBezTo>
                  <a:lnTo>
                    <a:pt x="490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89432ec7b4_4_226"/>
            <p:cNvSpPr/>
            <p:nvPr/>
          </p:nvSpPr>
          <p:spPr>
            <a:xfrm>
              <a:off x="7187440" y="3390627"/>
              <a:ext cx="162724" cy="273723"/>
            </a:xfrm>
            <a:custGeom>
              <a:avLst/>
              <a:gdLst/>
              <a:ahLst/>
              <a:cxnLst/>
              <a:rect l="l" t="t" r="r" b="b"/>
              <a:pathLst>
                <a:path w="13732" h="23099" extrusionOk="0">
                  <a:moveTo>
                    <a:pt x="6279" y="0"/>
                  </a:moveTo>
                  <a:cubicBezTo>
                    <a:pt x="2451" y="2349"/>
                    <a:pt x="1" y="6713"/>
                    <a:pt x="230" y="11281"/>
                  </a:cubicBezTo>
                  <a:cubicBezTo>
                    <a:pt x="332" y="15748"/>
                    <a:pt x="2987" y="20010"/>
                    <a:pt x="6917" y="22128"/>
                  </a:cubicBezTo>
                  <a:cubicBezTo>
                    <a:pt x="7989" y="22766"/>
                    <a:pt x="9061" y="23098"/>
                    <a:pt x="10005" y="23098"/>
                  </a:cubicBezTo>
                  <a:lnTo>
                    <a:pt x="10108" y="23098"/>
                  </a:lnTo>
                  <a:cubicBezTo>
                    <a:pt x="11384" y="22971"/>
                    <a:pt x="12456" y="22460"/>
                    <a:pt x="12992" y="21490"/>
                  </a:cubicBezTo>
                  <a:cubicBezTo>
                    <a:pt x="13732" y="20214"/>
                    <a:pt x="13400" y="18734"/>
                    <a:pt x="12992" y="17356"/>
                  </a:cubicBezTo>
                  <a:lnTo>
                    <a:pt x="9903" y="6177"/>
                  </a:lnTo>
                  <a:lnTo>
                    <a:pt x="9469" y="6279"/>
                  </a:lnTo>
                  <a:lnTo>
                    <a:pt x="12558" y="17458"/>
                  </a:lnTo>
                  <a:cubicBezTo>
                    <a:pt x="12992" y="18836"/>
                    <a:pt x="13298" y="20214"/>
                    <a:pt x="12660" y="21286"/>
                  </a:cubicBezTo>
                  <a:cubicBezTo>
                    <a:pt x="12124" y="22026"/>
                    <a:pt x="11179" y="22562"/>
                    <a:pt x="10108" y="22562"/>
                  </a:cubicBezTo>
                  <a:lnTo>
                    <a:pt x="10005" y="22562"/>
                  </a:lnTo>
                  <a:cubicBezTo>
                    <a:pt x="9163" y="22562"/>
                    <a:pt x="8193" y="22333"/>
                    <a:pt x="7147" y="21694"/>
                  </a:cubicBezTo>
                  <a:cubicBezTo>
                    <a:pt x="3319" y="19678"/>
                    <a:pt x="766" y="15544"/>
                    <a:pt x="639" y="11281"/>
                  </a:cubicBezTo>
                  <a:cubicBezTo>
                    <a:pt x="537" y="6917"/>
                    <a:pt x="2783" y="2680"/>
                    <a:pt x="6509" y="434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89432ec7b4_4_226"/>
            <p:cNvSpPr/>
            <p:nvPr/>
          </p:nvSpPr>
          <p:spPr>
            <a:xfrm>
              <a:off x="7186232" y="3388209"/>
              <a:ext cx="165142" cy="277349"/>
            </a:xfrm>
            <a:custGeom>
              <a:avLst/>
              <a:gdLst/>
              <a:ahLst/>
              <a:cxnLst/>
              <a:rect l="l" t="t" r="r" b="b"/>
              <a:pathLst>
                <a:path w="13936" h="23405" extrusionOk="0">
                  <a:moveTo>
                    <a:pt x="6279" y="332"/>
                  </a:moveTo>
                  <a:lnTo>
                    <a:pt x="6483" y="536"/>
                  </a:lnTo>
                  <a:cubicBezTo>
                    <a:pt x="2782" y="2884"/>
                    <a:pt x="536" y="7121"/>
                    <a:pt x="639" y="11485"/>
                  </a:cubicBezTo>
                  <a:cubicBezTo>
                    <a:pt x="741" y="15850"/>
                    <a:pt x="3293" y="19984"/>
                    <a:pt x="7121" y="22026"/>
                  </a:cubicBezTo>
                  <a:cubicBezTo>
                    <a:pt x="8295" y="22664"/>
                    <a:pt x="9265" y="22868"/>
                    <a:pt x="10107" y="22868"/>
                  </a:cubicBezTo>
                  <a:lnTo>
                    <a:pt x="10210" y="22868"/>
                  </a:lnTo>
                  <a:cubicBezTo>
                    <a:pt x="11281" y="22868"/>
                    <a:pt x="12353" y="22332"/>
                    <a:pt x="12864" y="21490"/>
                  </a:cubicBezTo>
                  <a:cubicBezTo>
                    <a:pt x="13502" y="20418"/>
                    <a:pt x="13196" y="19040"/>
                    <a:pt x="12762" y="17662"/>
                  </a:cubicBezTo>
                  <a:lnTo>
                    <a:pt x="9674" y="6585"/>
                  </a:lnTo>
                  <a:lnTo>
                    <a:pt x="9903" y="6483"/>
                  </a:lnTo>
                  <a:lnTo>
                    <a:pt x="12991" y="17560"/>
                  </a:lnTo>
                  <a:cubicBezTo>
                    <a:pt x="13400" y="18938"/>
                    <a:pt x="13732" y="20418"/>
                    <a:pt x="13094" y="21592"/>
                  </a:cubicBezTo>
                  <a:cubicBezTo>
                    <a:pt x="12558" y="22537"/>
                    <a:pt x="11384" y="23175"/>
                    <a:pt x="10210" y="23175"/>
                  </a:cubicBezTo>
                  <a:lnTo>
                    <a:pt x="10107" y="23175"/>
                  </a:lnTo>
                  <a:cubicBezTo>
                    <a:pt x="9163" y="23175"/>
                    <a:pt x="8193" y="22868"/>
                    <a:pt x="7019" y="22230"/>
                  </a:cubicBezTo>
                  <a:cubicBezTo>
                    <a:pt x="3089" y="20112"/>
                    <a:pt x="536" y="15850"/>
                    <a:pt x="434" y="11485"/>
                  </a:cubicBezTo>
                  <a:cubicBezTo>
                    <a:pt x="230" y="7019"/>
                    <a:pt x="2553" y="2655"/>
                    <a:pt x="6279" y="332"/>
                  </a:cubicBezTo>
                  <a:close/>
                  <a:moveTo>
                    <a:pt x="6381" y="0"/>
                  </a:moveTo>
                  <a:lnTo>
                    <a:pt x="6279" y="102"/>
                  </a:lnTo>
                  <a:cubicBezTo>
                    <a:pt x="2451" y="2450"/>
                    <a:pt x="0" y="6917"/>
                    <a:pt x="230" y="11485"/>
                  </a:cubicBezTo>
                  <a:cubicBezTo>
                    <a:pt x="332" y="15952"/>
                    <a:pt x="2987" y="20316"/>
                    <a:pt x="6917" y="22434"/>
                  </a:cubicBezTo>
                  <a:cubicBezTo>
                    <a:pt x="8091" y="23073"/>
                    <a:pt x="9163" y="23404"/>
                    <a:pt x="10107" y="23404"/>
                  </a:cubicBezTo>
                  <a:lnTo>
                    <a:pt x="10210" y="23404"/>
                  </a:lnTo>
                  <a:cubicBezTo>
                    <a:pt x="11486" y="23302"/>
                    <a:pt x="12660" y="22766"/>
                    <a:pt x="13196" y="21694"/>
                  </a:cubicBezTo>
                  <a:cubicBezTo>
                    <a:pt x="13936" y="20418"/>
                    <a:pt x="13630" y="18938"/>
                    <a:pt x="13196" y="17560"/>
                  </a:cubicBezTo>
                  <a:lnTo>
                    <a:pt x="10107" y="6177"/>
                  </a:lnTo>
                  <a:lnTo>
                    <a:pt x="9469" y="6381"/>
                  </a:lnTo>
                  <a:lnTo>
                    <a:pt x="12558" y="17662"/>
                  </a:lnTo>
                  <a:cubicBezTo>
                    <a:pt x="12991" y="19040"/>
                    <a:pt x="13298" y="20418"/>
                    <a:pt x="12660" y="21388"/>
                  </a:cubicBezTo>
                  <a:cubicBezTo>
                    <a:pt x="12226" y="22128"/>
                    <a:pt x="11281" y="22664"/>
                    <a:pt x="10210" y="22664"/>
                  </a:cubicBezTo>
                  <a:lnTo>
                    <a:pt x="10107" y="22664"/>
                  </a:lnTo>
                  <a:cubicBezTo>
                    <a:pt x="9265" y="22664"/>
                    <a:pt x="8295" y="22434"/>
                    <a:pt x="7249" y="21796"/>
                  </a:cubicBezTo>
                  <a:cubicBezTo>
                    <a:pt x="3523" y="19780"/>
                    <a:pt x="970" y="15748"/>
                    <a:pt x="868" y="11383"/>
                  </a:cubicBezTo>
                  <a:cubicBezTo>
                    <a:pt x="741" y="7121"/>
                    <a:pt x="2987" y="2986"/>
                    <a:pt x="6713" y="638"/>
                  </a:cubicBezTo>
                  <a:lnTo>
                    <a:pt x="6381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89432ec7b4_4_226"/>
            <p:cNvSpPr/>
            <p:nvPr/>
          </p:nvSpPr>
          <p:spPr>
            <a:xfrm>
              <a:off x="7331095" y="3651631"/>
              <a:ext cx="15132" cy="32670"/>
            </a:xfrm>
            <a:custGeom>
              <a:avLst/>
              <a:gdLst/>
              <a:ahLst/>
              <a:cxnLst/>
              <a:rect l="l" t="t" r="r" b="b"/>
              <a:pathLst>
                <a:path w="1277" h="2757" extrusionOk="0">
                  <a:moveTo>
                    <a:pt x="537" y="0"/>
                  </a:moveTo>
                  <a:lnTo>
                    <a:pt x="1" y="102"/>
                  </a:lnTo>
                  <a:cubicBezTo>
                    <a:pt x="128" y="945"/>
                    <a:pt x="333" y="1914"/>
                    <a:pt x="869" y="2757"/>
                  </a:cubicBezTo>
                  <a:lnTo>
                    <a:pt x="1277" y="2450"/>
                  </a:lnTo>
                  <a:cubicBezTo>
                    <a:pt x="766" y="1710"/>
                    <a:pt x="537" y="945"/>
                    <a:pt x="53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89432ec7b4_4_226"/>
            <p:cNvSpPr/>
            <p:nvPr/>
          </p:nvSpPr>
          <p:spPr>
            <a:xfrm>
              <a:off x="7329887" y="3650423"/>
              <a:ext cx="17858" cy="35088"/>
            </a:xfrm>
            <a:custGeom>
              <a:avLst/>
              <a:gdLst/>
              <a:ahLst/>
              <a:cxnLst/>
              <a:rect l="l" t="t" r="r" b="b"/>
              <a:pathLst>
                <a:path w="1507" h="2961" extrusionOk="0">
                  <a:moveTo>
                    <a:pt x="537" y="204"/>
                  </a:moveTo>
                  <a:cubicBezTo>
                    <a:pt x="537" y="1047"/>
                    <a:pt x="741" y="1812"/>
                    <a:pt x="1175" y="2552"/>
                  </a:cubicBezTo>
                  <a:lnTo>
                    <a:pt x="971" y="2655"/>
                  </a:lnTo>
                  <a:cubicBezTo>
                    <a:pt x="537" y="1914"/>
                    <a:pt x="332" y="1174"/>
                    <a:pt x="230" y="306"/>
                  </a:cubicBezTo>
                  <a:lnTo>
                    <a:pt x="537" y="204"/>
                  </a:lnTo>
                  <a:close/>
                  <a:moveTo>
                    <a:pt x="639" y="0"/>
                  </a:moveTo>
                  <a:lnTo>
                    <a:pt x="1" y="102"/>
                  </a:lnTo>
                  <a:lnTo>
                    <a:pt x="1" y="204"/>
                  </a:lnTo>
                  <a:cubicBezTo>
                    <a:pt x="103" y="1174"/>
                    <a:pt x="332" y="2016"/>
                    <a:pt x="868" y="2859"/>
                  </a:cubicBezTo>
                  <a:lnTo>
                    <a:pt x="971" y="2961"/>
                  </a:lnTo>
                  <a:lnTo>
                    <a:pt x="1507" y="2655"/>
                  </a:lnTo>
                  <a:lnTo>
                    <a:pt x="1379" y="2552"/>
                  </a:lnTo>
                  <a:cubicBezTo>
                    <a:pt x="971" y="1812"/>
                    <a:pt x="741" y="945"/>
                    <a:pt x="741" y="102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89432ec7b4_4_226"/>
            <p:cNvSpPr/>
            <p:nvPr/>
          </p:nvSpPr>
          <p:spPr>
            <a:xfrm>
              <a:off x="7426972" y="3642862"/>
              <a:ext cx="15132" cy="42648"/>
            </a:xfrm>
            <a:custGeom>
              <a:avLst/>
              <a:gdLst/>
              <a:ahLst/>
              <a:cxnLst/>
              <a:rect l="l" t="t" r="r" b="b"/>
              <a:pathLst>
                <a:path w="1277" h="3599" extrusionOk="0">
                  <a:moveTo>
                    <a:pt x="741" y="0"/>
                  </a:moveTo>
                  <a:lnTo>
                    <a:pt x="0" y="3497"/>
                  </a:lnTo>
                  <a:lnTo>
                    <a:pt x="434" y="3599"/>
                  </a:lnTo>
                  <a:lnTo>
                    <a:pt x="1277" y="102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89432ec7b4_4_226"/>
            <p:cNvSpPr/>
            <p:nvPr/>
          </p:nvSpPr>
          <p:spPr>
            <a:xfrm>
              <a:off x="7425763" y="3640137"/>
              <a:ext cx="17550" cy="46890"/>
            </a:xfrm>
            <a:custGeom>
              <a:avLst/>
              <a:gdLst/>
              <a:ahLst/>
              <a:cxnLst/>
              <a:rect l="l" t="t" r="r" b="b"/>
              <a:pathLst>
                <a:path w="1481" h="3957" extrusionOk="0">
                  <a:moveTo>
                    <a:pt x="1174" y="332"/>
                  </a:moveTo>
                  <a:lnTo>
                    <a:pt x="434" y="3727"/>
                  </a:lnTo>
                  <a:lnTo>
                    <a:pt x="205" y="3625"/>
                  </a:lnTo>
                  <a:lnTo>
                    <a:pt x="945" y="332"/>
                  </a:lnTo>
                  <a:close/>
                  <a:moveTo>
                    <a:pt x="843" y="0"/>
                  </a:moveTo>
                  <a:lnTo>
                    <a:pt x="0" y="3829"/>
                  </a:lnTo>
                  <a:lnTo>
                    <a:pt x="638" y="3956"/>
                  </a:lnTo>
                  <a:lnTo>
                    <a:pt x="1481" y="23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g89432ec7b4_4_226"/>
            <p:cNvGrpSpPr/>
            <p:nvPr/>
          </p:nvGrpSpPr>
          <p:grpSpPr>
            <a:xfrm>
              <a:off x="7132652" y="3978629"/>
              <a:ext cx="499106" cy="626966"/>
              <a:chOff x="7623400" y="3984650"/>
              <a:chExt cx="739964" cy="929527"/>
            </a:xfrm>
          </p:grpSpPr>
          <p:sp>
            <p:nvSpPr>
              <p:cNvPr id="448" name="Google Shape;448;g89432ec7b4_4_226"/>
              <p:cNvSpPr/>
              <p:nvPr/>
            </p:nvSpPr>
            <p:spPr>
              <a:xfrm flipH="1">
                <a:off x="7623400" y="4810100"/>
                <a:ext cx="363089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7023" h="2013" extrusionOk="0">
                    <a:moveTo>
                      <a:pt x="5447" y="0"/>
                    </a:moveTo>
                    <a:cubicBezTo>
                      <a:pt x="5017" y="0"/>
                      <a:pt x="4534" y="146"/>
                      <a:pt x="4055" y="428"/>
                    </a:cubicBezTo>
                    <a:cubicBezTo>
                      <a:pt x="3601" y="696"/>
                      <a:pt x="3057" y="937"/>
                      <a:pt x="2480" y="937"/>
                    </a:cubicBezTo>
                    <a:cubicBezTo>
                      <a:pt x="2333" y="937"/>
                      <a:pt x="2183" y="922"/>
                      <a:pt x="2033" y="887"/>
                    </a:cubicBezTo>
                    <a:cubicBezTo>
                      <a:pt x="1644" y="795"/>
                      <a:pt x="1226" y="319"/>
                      <a:pt x="778" y="319"/>
                    </a:cubicBezTo>
                    <a:cubicBezTo>
                      <a:pt x="711" y="319"/>
                      <a:pt x="643" y="329"/>
                      <a:pt x="574" y="354"/>
                    </a:cubicBezTo>
                    <a:cubicBezTo>
                      <a:pt x="0" y="558"/>
                      <a:pt x="394" y="1497"/>
                      <a:pt x="445" y="2013"/>
                    </a:cubicBezTo>
                    <a:lnTo>
                      <a:pt x="6942" y="2013"/>
                    </a:lnTo>
                    <a:cubicBezTo>
                      <a:pt x="7023" y="643"/>
                      <a:pt x="6351" y="0"/>
                      <a:pt x="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g89432ec7b4_4_226"/>
              <p:cNvSpPr/>
              <p:nvPr/>
            </p:nvSpPr>
            <p:spPr>
              <a:xfrm>
                <a:off x="7858350" y="3984650"/>
                <a:ext cx="73200" cy="906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g89432ec7b4_4_226"/>
              <p:cNvSpPr/>
              <p:nvPr/>
            </p:nvSpPr>
            <p:spPr>
              <a:xfrm>
                <a:off x="8000275" y="4810100"/>
                <a:ext cx="363089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7023" h="2013" extrusionOk="0">
                    <a:moveTo>
                      <a:pt x="5447" y="0"/>
                    </a:moveTo>
                    <a:cubicBezTo>
                      <a:pt x="5017" y="0"/>
                      <a:pt x="4534" y="146"/>
                      <a:pt x="4055" y="428"/>
                    </a:cubicBezTo>
                    <a:cubicBezTo>
                      <a:pt x="3601" y="696"/>
                      <a:pt x="3057" y="937"/>
                      <a:pt x="2480" y="937"/>
                    </a:cubicBezTo>
                    <a:cubicBezTo>
                      <a:pt x="2333" y="937"/>
                      <a:pt x="2183" y="922"/>
                      <a:pt x="2033" y="887"/>
                    </a:cubicBezTo>
                    <a:cubicBezTo>
                      <a:pt x="1644" y="795"/>
                      <a:pt x="1226" y="319"/>
                      <a:pt x="778" y="319"/>
                    </a:cubicBezTo>
                    <a:cubicBezTo>
                      <a:pt x="711" y="319"/>
                      <a:pt x="643" y="329"/>
                      <a:pt x="574" y="354"/>
                    </a:cubicBezTo>
                    <a:cubicBezTo>
                      <a:pt x="0" y="558"/>
                      <a:pt x="394" y="1497"/>
                      <a:pt x="445" y="2013"/>
                    </a:cubicBezTo>
                    <a:lnTo>
                      <a:pt x="6942" y="2013"/>
                    </a:lnTo>
                    <a:cubicBezTo>
                      <a:pt x="7023" y="643"/>
                      <a:pt x="6351" y="0"/>
                      <a:pt x="5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g89432ec7b4_4_226"/>
              <p:cNvSpPr/>
              <p:nvPr/>
            </p:nvSpPr>
            <p:spPr>
              <a:xfrm>
                <a:off x="7931550" y="4854650"/>
                <a:ext cx="11700" cy="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2" name="Google Shape;452;g89432ec7b4_4_226"/>
              <p:cNvCxnSpPr/>
              <p:nvPr/>
            </p:nvCxnSpPr>
            <p:spPr>
              <a:xfrm>
                <a:off x="7626451" y="4898475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3" name="Google Shape;453;g89432ec7b4_4_226"/>
              <p:cNvSpPr/>
              <p:nvPr/>
            </p:nvSpPr>
            <p:spPr>
              <a:xfrm>
                <a:off x="8035850" y="4854650"/>
                <a:ext cx="11700" cy="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4" name="Google Shape;454;g89432ec7b4_4_226"/>
              <p:cNvCxnSpPr/>
              <p:nvPr/>
            </p:nvCxnSpPr>
            <p:spPr>
              <a:xfrm>
                <a:off x="8019626" y="4898475"/>
                <a:ext cx="342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5" name="Google Shape;455;g89432ec7b4_4_226"/>
              <p:cNvCxnSpPr/>
              <p:nvPr/>
            </p:nvCxnSpPr>
            <p:spPr>
              <a:xfrm>
                <a:off x="7858350" y="4858925"/>
                <a:ext cx="0" cy="2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6" name="Google Shape;456;g89432ec7b4_4_226"/>
              <p:cNvCxnSpPr/>
              <p:nvPr/>
            </p:nvCxnSpPr>
            <p:spPr>
              <a:xfrm>
                <a:off x="7831550" y="4853575"/>
                <a:ext cx="0" cy="3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7" name="Google Shape;457;g89432ec7b4_4_226"/>
              <p:cNvCxnSpPr/>
              <p:nvPr/>
            </p:nvCxnSpPr>
            <p:spPr>
              <a:xfrm>
                <a:off x="7804750" y="4844650"/>
                <a:ext cx="0" cy="4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8" name="Google Shape;458;g89432ec7b4_4_226"/>
              <p:cNvCxnSpPr/>
              <p:nvPr/>
            </p:nvCxnSpPr>
            <p:spPr>
              <a:xfrm>
                <a:off x="7777950" y="4830375"/>
                <a:ext cx="0" cy="5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9" name="Google Shape;459;g89432ec7b4_4_226"/>
              <p:cNvCxnSpPr/>
              <p:nvPr/>
            </p:nvCxnSpPr>
            <p:spPr>
              <a:xfrm>
                <a:off x="8120750" y="4858925"/>
                <a:ext cx="0" cy="2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0" name="Google Shape;460;g89432ec7b4_4_226"/>
              <p:cNvCxnSpPr/>
              <p:nvPr/>
            </p:nvCxnSpPr>
            <p:spPr>
              <a:xfrm>
                <a:off x="8147550" y="4853575"/>
                <a:ext cx="0" cy="3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1" name="Google Shape;461;g89432ec7b4_4_226"/>
              <p:cNvCxnSpPr/>
              <p:nvPr/>
            </p:nvCxnSpPr>
            <p:spPr>
              <a:xfrm>
                <a:off x="8174350" y="4844650"/>
                <a:ext cx="0" cy="4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2" name="Google Shape;462;g89432ec7b4_4_226"/>
              <p:cNvCxnSpPr/>
              <p:nvPr/>
            </p:nvCxnSpPr>
            <p:spPr>
              <a:xfrm>
                <a:off x="8201150" y="4830375"/>
                <a:ext cx="0" cy="5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3" name="Google Shape;463;g89432ec7b4_4_226"/>
              <p:cNvSpPr/>
              <p:nvPr/>
            </p:nvSpPr>
            <p:spPr>
              <a:xfrm>
                <a:off x="8047550" y="3984650"/>
                <a:ext cx="73200" cy="906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4" name="Google Shape;464;g89432ec7b4_4_226"/>
          <p:cNvSpPr txBox="1"/>
          <p:nvPr/>
        </p:nvSpPr>
        <p:spPr>
          <a:xfrm>
            <a:off x="667700" y="3497725"/>
            <a:ext cx="66879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Policy Scores will be used as input for our predictive models on mobility</a:t>
            </a:r>
            <a:endParaRPr/>
          </a:p>
        </p:txBody>
      </p:sp>
      <p:pic>
        <p:nvPicPr>
          <p:cNvPr id="465" name="Google Shape;465;g89432ec7b4_4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50" y="1720600"/>
            <a:ext cx="3268150" cy="9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5"/>
          <p:cNvSpPr txBox="1">
            <a:spLocks noGrp="1"/>
          </p:cNvSpPr>
          <p:nvPr>
            <p:ph type="ctrTitle"/>
          </p:nvPr>
        </p:nvSpPr>
        <p:spPr>
          <a:xfrm flipH="1">
            <a:off x="653950" y="1536200"/>
            <a:ext cx="43848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Predict mobilities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471" name="Google Shape;471;p15"/>
          <p:cNvSpPr txBox="1">
            <a:spLocks noGrp="1"/>
          </p:cNvSpPr>
          <p:nvPr>
            <p:ph type="title" idx="2"/>
          </p:nvPr>
        </p:nvSpPr>
        <p:spPr>
          <a:xfrm flipH="1">
            <a:off x="653948" y="706783"/>
            <a:ext cx="2021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72" name="Google Shape;472;p15"/>
          <p:cNvSpPr txBox="1">
            <a:spLocks noGrp="1"/>
          </p:cNvSpPr>
          <p:nvPr>
            <p:ph type="subTitle" idx="1"/>
          </p:nvPr>
        </p:nvSpPr>
        <p:spPr>
          <a:xfrm flipH="1">
            <a:off x="939550" y="4033075"/>
            <a:ext cx="77751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 Arimax to predict mobilities values in respect of confirm cases and policies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Apply Bayesian framework on linear regression with ensemble method </a:t>
            </a:r>
            <a:r>
              <a:rPr lang="en" sz="2400"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00"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grpSp>
        <p:nvGrpSpPr>
          <p:cNvPr id="473" name="Google Shape;473;p15"/>
          <p:cNvGrpSpPr/>
          <p:nvPr/>
        </p:nvGrpSpPr>
        <p:grpSpPr>
          <a:xfrm>
            <a:off x="5121360" y="798964"/>
            <a:ext cx="3744354" cy="2369410"/>
            <a:chOff x="854261" y="2908813"/>
            <a:chExt cx="377474" cy="335748"/>
          </a:xfrm>
        </p:grpSpPr>
        <p:sp>
          <p:nvSpPr>
            <p:cNvPr id="474" name="Google Shape;474;p15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15"/>
          <p:cNvGrpSpPr/>
          <p:nvPr/>
        </p:nvGrpSpPr>
        <p:grpSpPr>
          <a:xfrm>
            <a:off x="7048183" y="1017510"/>
            <a:ext cx="1402355" cy="743389"/>
            <a:chOff x="5159450" y="1919950"/>
            <a:chExt cx="1541050" cy="862500"/>
          </a:xfrm>
        </p:grpSpPr>
        <p:sp>
          <p:nvSpPr>
            <p:cNvPr id="479" name="Google Shape;479;p15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15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81" name="Google Shape;481;p15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2" name="Google Shape;482;p15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ARIMAX</a:t>
            </a:r>
            <a:endParaRPr/>
          </a:p>
        </p:txBody>
      </p:sp>
      <p:sp>
        <p:nvSpPr>
          <p:cNvPr id="488" name="Google Shape;488;p16"/>
          <p:cNvSpPr/>
          <p:nvPr/>
        </p:nvSpPr>
        <p:spPr>
          <a:xfrm>
            <a:off x="4807200" y="1479325"/>
            <a:ext cx="3594300" cy="3188100"/>
          </a:xfrm>
          <a:prstGeom prst="roundRect">
            <a:avLst>
              <a:gd name="adj" fmla="val 150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9" name="Google Shape;489;p16"/>
          <p:cNvGraphicFramePr/>
          <p:nvPr/>
        </p:nvGraphicFramePr>
        <p:xfrm>
          <a:off x="4935588" y="1775713"/>
          <a:ext cx="3337500" cy="2437610"/>
        </p:xfrm>
        <a:graphic>
          <a:graphicData uri="http://schemas.openxmlformats.org/drawingml/2006/table">
            <a:tbl>
              <a:tblPr>
                <a:noFill/>
                <a:tableStyleId>{B2FBAB5B-FFFF-4A27-86A8-D80104063A90}</a:tableStyleId>
              </a:tblPr>
              <a:tblGrid>
                <a:gridCol w="169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9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pARAMETERS</a:t>
                      </a:r>
                      <a:endParaRPr sz="160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Mobility train set : 2020-02-15 to 2020-05-31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Mobility test set : 2020-06-01 to 2020-06-07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Xreg: confirm cases and policy scores (7-day lags) 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Assign weekly seasonality for transit_station, residentials, workplaces and parks mobilities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0" name="Google Shape;490;p16"/>
          <p:cNvSpPr/>
          <p:nvPr/>
        </p:nvSpPr>
        <p:spPr>
          <a:xfrm>
            <a:off x="475100" y="2272500"/>
            <a:ext cx="3594300" cy="446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 txBox="1">
            <a:spLocks noGrp="1"/>
          </p:cNvSpPr>
          <p:nvPr>
            <p:ph type="subTitle" idx="4294967295"/>
          </p:nvPr>
        </p:nvSpPr>
        <p:spPr>
          <a:xfrm>
            <a:off x="421850" y="2272500"/>
            <a:ext cx="3700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   1. Able to capture trend and seasonality </a:t>
            </a:r>
            <a:endParaRPr/>
          </a:p>
        </p:txBody>
      </p:sp>
      <p:sp>
        <p:nvSpPr>
          <p:cNvPr id="492" name="Google Shape;492;p16"/>
          <p:cNvSpPr txBox="1"/>
          <p:nvPr/>
        </p:nvSpPr>
        <p:spPr>
          <a:xfrm>
            <a:off x="751850" y="1642625"/>
            <a:ext cx="29643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Why arimax</a:t>
            </a:r>
            <a:endParaRPr/>
          </a:p>
        </p:txBody>
      </p:sp>
      <p:sp>
        <p:nvSpPr>
          <p:cNvPr id="493" name="Google Shape;493;p16"/>
          <p:cNvSpPr/>
          <p:nvPr/>
        </p:nvSpPr>
        <p:spPr>
          <a:xfrm>
            <a:off x="475100" y="4008175"/>
            <a:ext cx="3594300" cy="446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6"/>
          <p:cNvSpPr txBox="1">
            <a:spLocks noGrp="1"/>
          </p:cNvSpPr>
          <p:nvPr>
            <p:ph type="subTitle" idx="4294967295"/>
          </p:nvPr>
        </p:nvSpPr>
        <p:spPr>
          <a:xfrm>
            <a:off x="502275" y="3927225"/>
            <a:ext cx="35472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3. Computationally effective to map model for 51 states and 6 mobilities </a:t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502125" y="3153050"/>
            <a:ext cx="3547200" cy="446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6"/>
          <p:cNvSpPr txBox="1">
            <a:spLocks noGrp="1"/>
          </p:cNvSpPr>
          <p:nvPr>
            <p:ph type="subTitle" idx="4294967295"/>
          </p:nvPr>
        </p:nvSpPr>
        <p:spPr>
          <a:xfrm>
            <a:off x="475100" y="3072100"/>
            <a:ext cx="3594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2. Involve impacts of confirmed cases and policy scores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9432ec7b4_4_357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APPLY ARIMAX FOR ALL STATES </a:t>
            </a:r>
            <a:endParaRPr sz="1800"/>
          </a:p>
        </p:txBody>
      </p:sp>
      <p:sp>
        <p:nvSpPr>
          <p:cNvPr id="502" name="Google Shape;502;g89432ec7b4_4_357"/>
          <p:cNvSpPr/>
          <p:nvPr/>
        </p:nvSpPr>
        <p:spPr>
          <a:xfrm>
            <a:off x="5531034" y="3359715"/>
            <a:ext cx="36119" cy="38446"/>
          </a:xfrm>
          <a:custGeom>
            <a:avLst/>
            <a:gdLst/>
            <a:ahLst/>
            <a:cxnLst/>
            <a:rect l="l" t="t" r="r" b="b"/>
            <a:pathLst>
              <a:path w="1896" h="1896" extrusionOk="0">
                <a:moveTo>
                  <a:pt x="0" y="0"/>
                </a:moveTo>
                <a:cubicBezTo>
                  <a:pt x="0" y="1048"/>
                  <a:pt x="853" y="1896"/>
                  <a:pt x="1896" y="1896"/>
                </a:cubicBezTo>
                <a:lnTo>
                  <a:pt x="1896" y="1372"/>
                </a:lnTo>
                <a:cubicBezTo>
                  <a:pt x="1139" y="1372"/>
                  <a:pt x="523" y="757"/>
                  <a:pt x="5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89432ec7b4_4_357"/>
          <p:cNvSpPr/>
          <p:nvPr/>
        </p:nvSpPr>
        <p:spPr>
          <a:xfrm>
            <a:off x="5320634" y="2086000"/>
            <a:ext cx="508200" cy="54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89432ec7b4_4_357"/>
          <p:cNvSpPr txBox="1"/>
          <p:nvPr/>
        </p:nvSpPr>
        <p:spPr>
          <a:xfrm>
            <a:off x="5141838" y="2164901"/>
            <a:ext cx="865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rPr>
              <a:t>6</a:t>
            </a:r>
            <a:endParaRPr sz="1800" b="0" i="0" u="none" strike="noStrike" cap="none">
              <a:solidFill>
                <a:srgbClr val="20124D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05" name="Google Shape;505;g89432ec7b4_4_357"/>
          <p:cNvSpPr/>
          <p:nvPr/>
        </p:nvSpPr>
        <p:spPr>
          <a:xfrm>
            <a:off x="5294989" y="2936325"/>
            <a:ext cx="508200" cy="54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89432ec7b4_4_357"/>
          <p:cNvSpPr txBox="1"/>
          <p:nvPr/>
        </p:nvSpPr>
        <p:spPr>
          <a:xfrm>
            <a:off x="5141856" y="2998576"/>
            <a:ext cx="865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rPr>
              <a:t>51</a:t>
            </a:r>
            <a:endParaRPr sz="1800" b="0" i="0" u="none" strike="noStrike" cap="none">
              <a:solidFill>
                <a:srgbClr val="20124D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507" name="Google Shape;507;g89432ec7b4_4_357"/>
          <p:cNvCxnSpPr/>
          <p:nvPr/>
        </p:nvCxnSpPr>
        <p:spPr>
          <a:xfrm>
            <a:off x="5940000" y="2373100"/>
            <a:ext cx="5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08" name="Google Shape;508;g89432ec7b4_4_357"/>
          <p:cNvSpPr txBox="1"/>
          <p:nvPr/>
        </p:nvSpPr>
        <p:spPr>
          <a:xfrm>
            <a:off x="6389400" y="2164900"/>
            <a:ext cx="1091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Mobility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9" name="Google Shape;509;g89432ec7b4_4_357"/>
          <p:cNvSpPr txBox="1"/>
          <p:nvPr/>
        </p:nvSpPr>
        <p:spPr>
          <a:xfrm>
            <a:off x="6592650" y="2998576"/>
            <a:ext cx="6846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States</a:t>
            </a:r>
            <a:endParaRPr sz="11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10" name="Google Shape;510;g89432ec7b4_4_357"/>
          <p:cNvSpPr txBox="1"/>
          <p:nvPr/>
        </p:nvSpPr>
        <p:spPr>
          <a:xfrm>
            <a:off x="1502075" y="1347075"/>
            <a:ext cx="26829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Abel"/>
                <a:ea typeface="Abel"/>
                <a:cs typeface="Abel"/>
                <a:sym typeface="Abel"/>
              </a:rPr>
              <a:t>Model output for IL retail mobility</a:t>
            </a:r>
            <a:endParaRPr sz="1300" b="1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11" name="Google Shape;511;g89432ec7b4_4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00" y="3030625"/>
            <a:ext cx="3245751" cy="19118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g89432ec7b4_4_357"/>
          <p:cNvCxnSpPr/>
          <p:nvPr/>
        </p:nvCxnSpPr>
        <p:spPr>
          <a:xfrm>
            <a:off x="5940000" y="3211300"/>
            <a:ext cx="5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13" name="Google Shape;513;g89432ec7b4_4_357"/>
          <p:cNvSpPr/>
          <p:nvPr/>
        </p:nvSpPr>
        <p:spPr>
          <a:xfrm>
            <a:off x="5320634" y="3838600"/>
            <a:ext cx="508200" cy="54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89432ec7b4_4_357"/>
          <p:cNvSpPr txBox="1"/>
          <p:nvPr/>
        </p:nvSpPr>
        <p:spPr>
          <a:xfrm>
            <a:off x="5141838" y="3917501"/>
            <a:ext cx="865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20124D"/>
                </a:solidFill>
                <a:latin typeface="Staatliches"/>
                <a:ea typeface="Staatliches"/>
                <a:cs typeface="Staatliches"/>
                <a:sym typeface="Staatliches"/>
              </a:rPr>
              <a:t>7</a:t>
            </a:r>
            <a:endParaRPr sz="1800" b="0" i="0" u="none" strike="noStrike" cap="none">
              <a:solidFill>
                <a:srgbClr val="20124D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515" name="Google Shape;515;g89432ec7b4_4_357"/>
          <p:cNvCxnSpPr/>
          <p:nvPr/>
        </p:nvCxnSpPr>
        <p:spPr>
          <a:xfrm>
            <a:off x="5940000" y="4125700"/>
            <a:ext cx="52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16" name="Google Shape;516;g89432ec7b4_4_357"/>
          <p:cNvSpPr txBox="1"/>
          <p:nvPr/>
        </p:nvSpPr>
        <p:spPr>
          <a:xfrm>
            <a:off x="6541800" y="3841300"/>
            <a:ext cx="12414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Days changes in the future  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17" name="Google Shape;517;g89432ec7b4_4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300" y="1769175"/>
            <a:ext cx="3245751" cy="11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948db0e85_2_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Arimax performance on 51 states for 6 mobilities</a:t>
            </a:r>
            <a:endParaRPr/>
          </a:p>
        </p:txBody>
      </p:sp>
      <p:pic>
        <p:nvPicPr>
          <p:cNvPr id="523" name="Google Shape;523;g8948db0e8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74" y="1100750"/>
            <a:ext cx="5894652" cy="404275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8948db0e85_2_0"/>
          <p:cNvSpPr txBox="1"/>
          <p:nvPr/>
        </p:nvSpPr>
        <p:spPr>
          <a:xfrm>
            <a:off x="1778000" y="3842700"/>
            <a:ext cx="2671200" cy="13008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5" name="Google Shape;525;g8948db0e85_2_0"/>
          <p:cNvSpPr txBox="1"/>
          <p:nvPr/>
        </p:nvSpPr>
        <p:spPr>
          <a:xfrm>
            <a:off x="4445000" y="1251900"/>
            <a:ext cx="2671200" cy="13008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6" name="Google Shape;526;g8948db0e85_2_0"/>
          <p:cNvSpPr txBox="1"/>
          <p:nvPr/>
        </p:nvSpPr>
        <p:spPr>
          <a:xfrm>
            <a:off x="76200" y="1400750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Grocery and Pharmacy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7" name="Google Shape;527;g8948db0e85_2_0"/>
          <p:cNvSpPr txBox="1"/>
          <p:nvPr/>
        </p:nvSpPr>
        <p:spPr>
          <a:xfrm>
            <a:off x="939300" y="2673725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Parks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8" name="Google Shape;528;g8948db0e85_2_0"/>
          <p:cNvSpPr txBox="1"/>
          <p:nvPr/>
        </p:nvSpPr>
        <p:spPr>
          <a:xfrm>
            <a:off x="605375" y="3946700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Residentials 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9" name="Google Shape;529;g8948db0e85_2_0"/>
          <p:cNvSpPr txBox="1"/>
          <p:nvPr/>
        </p:nvSpPr>
        <p:spPr>
          <a:xfrm>
            <a:off x="7568700" y="1225925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Retails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0" name="Google Shape;530;g8948db0e85_2_0"/>
          <p:cNvSpPr txBox="1"/>
          <p:nvPr/>
        </p:nvSpPr>
        <p:spPr>
          <a:xfrm>
            <a:off x="7568700" y="2673725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Transit stations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1" name="Google Shape;531;g8948db0e85_2_0"/>
          <p:cNvSpPr txBox="1"/>
          <p:nvPr/>
        </p:nvSpPr>
        <p:spPr>
          <a:xfrm>
            <a:off x="7568700" y="3892925"/>
            <a:ext cx="1774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bel"/>
                <a:ea typeface="Abel"/>
                <a:cs typeface="Abel"/>
                <a:sym typeface="Abel"/>
              </a:rPr>
              <a:t>Workplaces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"/>
          <p:cNvSpPr txBox="1">
            <a:spLocks noGrp="1"/>
          </p:cNvSpPr>
          <p:nvPr>
            <p:ph type="ctrTitle"/>
          </p:nvPr>
        </p:nvSpPr>
        <p:spPr>
          <a:xfrm>
            <a:off x="939299" y="5143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7 Days predictions with no policies change</a:t>
            </a:r>
            <a:endParaRPr sz="1800"/>
          </a:p>
        </p:txBody>
      </p:sp>
      <p:pic>
        <p:nvPicPr>
          <p:cNvPr id="537" name="Google Shape;537;p18" title="fianl_record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25" y="1137075"/>
            <a:ext cx="7630850" cy="40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7"/>
          <p:cNvSpPr txBox="1">
            <a:spLocks noGrp="1"/>
          </p:cNvSpPr>
          <p:nvPr>
            <p:ph type="title" idx="3"/>
          </p:nvPr>
        </p:nvSpPr>
        <p:spPr>
          <a:xfrm>
            <a:off x="1322300" y="1218200"/>
            <a:ext cx="6510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Insights from predicted mobility</a:t>
            </a:r>
            <a:endParaRPr sz="3600"/>
          </a:p>
        </p:txBody>
      </p:sp>
      <p:sp>
        <p:nvSpPr>
          <p:cNvPr id="543" name="Google Shape;543;p27"/>
          <p:cNvSpPr txBox="1">
            <a:spLocks noGrp="1"/>
          </p:cNvSpPr>
          <p:nvPr>
            <p:ph type="subTitle" idx="2"/>
          </p:nvPr>
        </p:nvSpPr>
        <p:spPr>
          <a:xfrm>
            <a:off x="1405950" y="2071550"/>
            <a:ext cx="6839100" cy="20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Workplaces mobility is bouncing back to the baseline but still under the original levels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Midwest states recover </a:t>
            </a:r>
            <a:r>
              <a:rPr lang="en">
                <a:solidFill>
                  <a:schemeClr val="dk1"/>
                </a:solidFill>
              </a:rPr>
              <a:t>transit mobility and grocery-pharmacy mobility faster </a:t>
            </a:r>
            <a:r>
              <a:rPr lang="en"/>
              <a:t>than other states due to less severe COVID-19 conditions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All states have high residential mobility which means people stay home longer than usual because of COVID-19 prevention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Almost all states are holding conservative attitudes to retail, such as shopping or entertainment activities, but open attitude to parks visiting.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grpSp>
        <p:nvGrpSpPr>
          <p:cNvPr id="544" name="Google Shape;544;p27"/>
          <p:cNvGrpSpPr/>
          <p:nvPr/>
        </p:nvGrpSpPr>
        <p:grpSpPr>
          <a:xfrm flipH="1">
            <a:off x="378494" y="3496967"/>
            <a:ext cx="1202860" cy="1173531"/>
            <a:chOff x="6186996" y="2375625"/>
            <a:chExt cx="1916908" cy="1916908"/>
          </a:xfrm>
        </p:grpSpPr>
        <p:sp>
          <p:nvSpPr>
            <p:cNvPr id="545" name="Google Shape;545;p27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6" name="Google Shape;546;p27"/>
            <p:cNvCxnSpPr>
              <a:stCxn id="545" idx="0"/>
              <a:endCxn id="547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7" name="Google Shape;547;p27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" name="Google Shape;548;p27"/>
            <p:cNvCxnSpPr>
              <a:stCxn id="549" idx="0"/>
            </p:cNvCxnSpPr>
            <p:nvPr/>
          </p:nvCxnSpPr>
          <p:spPr>
            <a:xfrm rot="10800000">
              <a:off x="7145450" y="3930433"/>
              <a:ext cx="0" cy="20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9" name="Google Shape;549;p27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0" name="Google Shape;550;p27"/>
            <p:cNvCxnSpPr>
              <a:stCxn id="545" idx="2"/>
              <a:endCxn id="551" idx="4"/>
            </p:cNvCxnSpPr>
            <p:nvPr/>
          </p:nvCxnSpPr>
          <p:spPr>
            <a:xfrm rot="10800000">
              <a:off x="6342050" y="3334075"/>
              <a:ext cx="20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1" name="Google Shape;551;p27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2" name="Google Shape;552;p27"/>
            <p:cNvCxnSpPr>
              <a:stCxn id="553" idx="0"/>
              <a:endCxn id="545" idx="6"/>
            </p:cNvCxnSpPr>
            <p:nvPr/>
          </p:nvCxnSpPr>
          <p:spPr>
            <a:xfrm rot="10800000">
              <a:off x="7740904" y="3334079"/>
              <a:ext cx="20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3" name="Google Shape;553;p27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4" name="Google Shape;554;p27"/>
            <p:cNvCxnSpPr>
              <a:endCxn id="555" idx="4"/>
            </p:cNvCxnSpPr>
            <p:nvPr/>
          </p:nvCxnSpPr>
          <p:spPr>
            <a:xfrm rot="10800000">
              <a:off x="6577478" y="2766193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5" name="Google Shape;555;p27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6" name="Google Shape;556;p27"/>
            <p:cNvCxnSpPr>
              <a:stCxn id="557" idx="0"/>
            </p:cNvCxnSpPr>
            <p:nvPr/>
          </p:nvCxnSpPr>
          <p:spPr>
            <a:xfrm rot="10800000">
              <a:off x="7566852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7" name="Google Shape;557;p27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8" name="Google Shape;558;p27"/>
            <p:cNvCxnSpPr>
              <a:endCxn id="559" idx="4"/>
            </p:cNvCxnSpPr>
            <p:nvPr/>
          </p:nvCxnSpPr>
          <p:spPr>
            <a:xfrm flipH="1">
              <a:off x="6577564" y="3755650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59" name="Google Shape;559;p27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0" name="Google Shape;560;p27"/>
            <p:cNvCxnSpPr>
              <a:stCxn id="561" idx="0"/>
            </p:cNvCxnSpPr>
            <p:nvPr/>
          </p:nvCxnSpPr>
          <p:spPr>
            <a:xfrm flipH="1">
              <a:off x="7566937" y="2766277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1" name="Google Shape;561;p27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7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7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7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8245052" y="2953157"/>
            <a:ext cx="429148" cy="429149"/>
            <a:chOff x="7942477" y="2247857"/>
            <a:chExt cx="429148" cy="429149"/>
          </a:xfrm>
        </p:grpSpPr>
        <p:sp>
          <p:nvSpPr>
            <p:cNvPr id="566" name="Google Shape;566;p27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7" name="Google Shape;567;p27"/>
            <p:cNvCxnSpPr>
              <a:stCxn id="566" idx="0"/>
              <a:endCxn id="568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8" name="Google Shape;568;p27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9" name="Google Shape;569;p27"/>
            <p:cNvCxnSpPr>
              <a:stCxn id="570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0" name="Google Shape;570;p27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1" name="Google Shape;571;p27"/>
            <p:cNvCxnSpPr>
              <a:stCxn id="566" idx="2"/>
              <a:endCxn id="572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2" name="Google Shape;572;p27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3" name="Google Shape;573;p27"/>
            <p:cNvCxnSpPr>
              <a:stCxn id="574" idx="0"/>
              <a:endCxn id="566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4" name="Google Shape;574;p27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5" name="Google Shape;575;p27"/>
            <p:cNvCxnSpPr>
              <a:endCxn id="576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6" name="Google Shape;576;p27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7" name="Google Shape;577;p27"/>
            <p:cNvCxnSpPr>
              <a:stCxn id="578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8" name="Google Shape;578;p27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7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7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7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4" name="Google Shape;584;p27"/>
            <p:cNvCxnSpPr>
              <a:stCxn id="579" idx="4"/>
              <a:endCxn id="566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5" name="Google Shape;585;p27"/>
            <p:cNvCxnSpPr>
              <a:stCxn id="580" idx="0"/>
              <a:endCxn id="566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86" name="Google Shape;586;p27"/>
          <p:cNvGrpSpPr/>
          <p:nvPr/>
        </p:nvGrpSpPr>
        <p:grpSpPr>
          <a:xfrm>
            <a:off x="6823746" y="95404"/>
            <a:ext cx="1108791" cy="1108792"/>
            <a:chOff x="7942477" y="2247857"/>
            <a:chExt cx="429148" cy="429149"/>
          </a:xfrm>
        </p:grpSpPr>
        <p:sp>
          <p:nvSpPr>
            <p:cNvPr id="587" name="Google Shape;587;p27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8" name="Google Shape;588;p27"/>
            <p:cNvCxnSpPr>
              <a:stCxn id="587" idx="0"/>
              <a:endCxn id="589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89" name="Google Shape;589;p27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0" name="Google Shape;590;p27"/>
            <p:cNvCxnSpPr>
              <a:stCxn id="591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1" name="Google Shape;591;p27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2" name="Google Shape;592;p27"/>
            <p:cNvCxnSpPr>
              <a:stCxn id="587" idx="2"/>
              <a:endCxn id="593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3" name="Google Shape;593;p27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4" name="Google Shape;594;p27"/>
            <p:cNvCxnSpPr>
              <a:stCxn id="595" idx="0"/>
              <a:endCxn id="587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5" name="Google Shape;595;p27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6" name="Google Shape;596;p27"/>
            <p:cNvCxnSpPr>
              <a:endCxn id="597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7" name="Google Shape;597;p27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8" name="Google Shape;598;p27"/>
            <p:cNvCxnSpPr>
              <a:stCxn id="599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99" name="Google Shape;599;p27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27"/>
            <p:cNvCxnSpPr>
              <a:stCxn id="600" idx="4"/>
              <a:endCxn id="587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27"/>
            <p:cNvCxnSpPr>
              <a:stCxn id="601" idx="0"/>
              <a:endCxn id="587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948db0e85_2_7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Bayesian framework on linear regression</a:t>
            </a:r>
            <a:endParaRPr/>
          </a:p>
        </p:txBody>
      </p:sp>
      <p:sp>
        <p:nvSpPr>
          <p:cNvPr id="612" name="Google Shape;612;g8948db0e85_2_7"/>
          <p:cNvSpPr/>
          <p:nvPr/>
        </p:nvSpPr>
        <p:spPr>
          <a:xfrm>
            <a:off x="713050" y="1427700"/>
            <a:ext cx="3594300" cy="3182700"/>
          </a:xfrm>
          <a:prstGeom prst="roundRect">
            <a:avLst>
              <a:gd name="adj" fmla="val 150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8948db0e85_2_7"/>
          <p:cNvSpPr txBox="1"/>
          <p:nvPr/>
        </p:nvSpPr>
        <p:spPr>
          <a:xfrm>
            <a:off x="930100" y="1488050"/>
            <a:ext cx="27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Why THIS MODEL</a:t>
            </a:r>
            <a:endParaRPr/>
          </a:p>
        </p:txBody>
      </p:sp>
      <p:sp>
        <p:nvSpPr>
          <p:cNvPr id="614" name="Google Shape;614;g8948db0e85_2_7"/>
          <p:cNvSpPr txBox="1"/>
          <p:nvPr/>
        </p:nvSpPr>
        <p:spPr>
          <a:xfrm>
            <a:off x="793900" y="1844050"/>
            <a:ext cx="3456900" cy="1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3C4043"/>
                </a:solidFill>
                <a:latin typeface="Abel"/>
                <a:ea typeface="Abel"/>
                <a:cs typeface="Abel"/>
                <a:sym typeface="Abel"/>
              </a:rPr>
              <a:t>Compared to ARIMAX, Bayesian generates a distribution for each coefficient instead of fixed number</a:t>
            </a:r>
            <a:endParaRPr>
              <a:solidFill>
                <a:srgbClr val="3C4043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3C4043"/>
                </a:solidFill>
                <a:latin typeface="Abel"/>
                <a:ea typeface="Abel"/>
                <a:cs typeface="Abel"/>
                <a:sym typeface="Abel"/>
              </a:rPr>
              <a:t>Examine each policy’s effect on mobility </a:t>
            </a:r>
            <a:endParaRPr>
              <a:solidFill>
                <a:srgbClr val="3C4043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3C4043"/>
                </a:solidFill>
                <a:latin typeface="Abel"/>
                <a:ea typeface="Abel"/>
                <a:cs typeface="Abel"/>
                <a:sym typeface="Abel"/>
              </a:rPr>
              <a:t>Robust analyses when we don’t have too many data points</a:t>
            </a:r>
            <a:endParaRPr>
              <a:solidFill>
                <a:srgbClr val="3C4043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3C4043"/>
                </a:solidFill>
                <a:latin typeface="Abel"/>
                <a:ea typeface="Abel"/>
                <a:cs typeface="Abel"/>
                <a:sym typeface="Abel"/>
              </a:rPr>
              <a:t>Better prediction results by using ensemble methods</a:t>
            </a:r>
            <a:endParaRPr>
              <a:solidFill>
                <a:srgbClr val="3C404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15" name="Google Shape;615;g8948db0e85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650" y="1716650"/>
            <a:ext cx="3949775" cy="25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8948db0e85_2_7"/>
          <p:cNvSpPr txBox="1"/>
          <p:nvPr/>
        </p:nvSpPr>
        <p:spPr>
          <a:xfrm>
            <a:off x="930100" y="36533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limitations</a:t>
            </a:r>
            <a:endParaRPr/>
          </a:p>
        </p:txBody>
      </p:sp>
      <p:sp>
        <p:nvSpPr>
          <p:cNvPr id="617" name="Google Shape;617;g8948db0e85_2_7"/>
          <p:cNvSpPr txBox="1"/>
          <p:nvPr/>
        </p:nvSpPr>
        <p:spPr>
          <a:xfrm>
            <a:off x="930100" y="3977350"/>
            <a:ext cx="3456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  <a:latin typeface="Abel"/>
                <a:ea typeface="Abel"/>
                <a:cs typeface="Abel"/>
                <a:sym typeface="Abel"/>
              </a:rPr>
              <a:t>Due to computational efficiency, only retail and recreation mobility of Illinois was run</a:t>
            </a:r>
            <a:endParaRPr>
              <a:solidFill>
                <a:srgbClr val="3C4043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9432ec7b4_2_71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Ensembled prediction Result</a:t>
            </a:r>
            <a:endParaRPr/>
          </a:p>
        </p:txBody>
      </p:sp>
      <p:pic>
        <p:nvPicPr>
          <p:cNvPr id="623" name="Google Shape;623;g89432ec7b4_2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50" y="1253175"/>
            <a:ext cx="7970845" cy="37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1055003" y="1848234"/>
            <a:ext cx="1481700" cy="14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TEAM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6618665" y="1848234"/>
            <a:ext cx="1481700" cy="14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3826293" y="1848234"/>
            <a:ext cx="1481700" cy="14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>
            <a:off x="720203" y="377815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YUYANG yang</a:t>
            </a:r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5"/>
          </p:nvPr>
        </p:nvSpPr>
        <p:spPr>
          <a:xfrm>
            <a:off x="6272464" y="377815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Li cao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>
            <a:off x="3491493" y="3778150"/>
            <a:ext cx="2151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Jenny zhen</a:t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675" y="1848225"/>
            <a:ext cx="1481700" cy="148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200" y="1857525"/>
            <a:ext cx="1436400" cy="148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225" y="1857525"/>
            <a:ext cx="1436400" cy="146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"/>
          <p:cNvSpPr txBox="1">
            <a:spLocks noGrp="1"/>
          </p:cNvSpPr>
          <p:nvPr>
            <p:ph type="ctrTitle"/>
          </p:nvPr>
        </p:nvSpPr>
        <p:spPr>
          <a:xfrm flipH="1">
            <a:off x="3430200" y="1401225"/>
            <a:ext cx="32979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629" name="Google Shape;629;p20"/>
          <p:cNvSpPr txBox="1">
            <a:spLocks noGrp="1"/>
          </p:cNvSpPr>
          <p:nvPr>
            <p:ph type="subTitle" idx="1"/>
          </p:nvPr>
        </p:nvSpPr>
        <p:spPr>
          <a:xfrm flipH="1">
            <a:off x="1382100" y="4091575"/>
            <a:ext cx="6448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 tool to help state-level policy makers with decision makings</a:t>
            </a:r>
            <a:endParaRPr/>
          </a:p>
        </p:txBody>
      </p:sp>
      <p:sp>
        <p:nvSpPr>
          <p:cNvPr id="630" name="Google Shape;630;p20"/>
          <p:cNvSpPr txBox="1">
            <a:spLocks noGrp="1"/>
          </p:cNvSpPr>
          <p:nvPr>
            <p:ph type="title" idx="2"/>
          </p:nvPr>
        </p:nvSpPr>
        <p:spPr>
          <a:xfrm flipH="1">
            <a:off x="3564300" y="757976"/>
            <a:ext cx="2021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31" name="Google Shape;631;p20"/>
          <p:cNvGrpSpPr/>
          <p:nvPr/>
        </p:nvGrpSpPr>
        <p:grpSpPr>
          <a:xfrm>
            <a:off x="6481202" y="757982"/>
            <a:ext cx="429148" cy="429149"/>
            <a:chOff x="7942477" y="2247857"/>
            <a:chExt cx="429148" cy="429149"/>
          </a:xfrm>
        </p:grpSpPr>
        <p:sp>
          <p:nvSpPr>
            <p:cNvPr id="632" name="Google Shape;632;p20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3" name="Google Shape;633;p20"/>
            <p:cNvCxnSpPr>
              <a:stCxn id="632" idx="0"/>
              <a:endCxn id="634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4" name="Google Shape;634;p20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5" name="Google Shape;635;p20"/>
            <p:cNvCxnSpPr>
              <a:stCxn id="636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6" name="Google Shape;636;p20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7" name="Google Shape;637;p20"/>
            <p:cNvCxnSpPr>
              <a:stCxn id="632" idx="2"/>
              <a:endCxn id="638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8" name="Google Shape;638;p20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9" name="Google Shape;639;p20"/>
            <p:cNvCxnSpPr>
              <a:stCxn id="640" idx="0"/>
              <a:endCxn id="632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0" name="Google Shape;640;p20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1" name="Google Shape;641;p20"/>
            <p:cNvCxnSpPr>
              <a:endCxn id="642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2" name="Google Shape;642;p20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3" name="Google Shape;643;p20"/>
            <p:cNvCxnSpPr>
              <a:stCxn id="644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4" name="Google Shape;644;p20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0" name="Google Shape;650;p20"/>
            <p:cNvCxnSpPr>
              <a:stCxn id="645" idx="4"/>
              <a:endCxn id="632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1" name="Google Shape;651;p20"/>
            <p:cNvCxnSpPr>
              <a:stCxn id="646" idx="0"/>
              <a:endCxn id="632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2" name="Google Shape;652;p20"/>
          <p:cNvGrpSpPr/>
          <p:nvPr/>
        </p:nvGrpSpPr>
        <p:grpSpPr>
          <a:xfrm>
            <a:off x="7373822" y="2861721"/>
            <a:ext cx="771308" cy="771309"/>
            <a:chOff x="7942477" y="2247857"/>
            <a:chExt cx="429148" cy="429149"/>
          </a:xfrm>
        </p:grpSpPr>
        <p:sp>
          <p:nvSpPr>
            <p:cNvPr id="653" name="Google Shape;653;p20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4" name="Google Shape;654;p20"/>
            <p:cNvCxnSpPr>
              <a:stCxn id="653" idx="0"/>
              <a:endCxn id="655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5" name="Google Shape;655;p20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6" name="Google Shape;656;p20"/>
            <p:cNvCxnSpPr>
              <a:stCxn id="657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7" name="Google Shape;657;p20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8" name="Google Shape;658;p20"/>
            <p:cNvCxnSpPr>
              <a:stCxn id="653" idx="2"/>
              <a:endCxn id="659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9" name="Google Shape;659;p20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0" name="Google Shape;660;p20"/>
            <p:cNvCxnSpPr>
              <a:stCxn id="661" idx="0"/>
              <a:endCxn id="653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61" name="Google Shape;661;p20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2" name="Google Shape;662;p20"/>
            <p:cNvCxnSpPr>
              <a:endCxn id="663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63" name="Google Shape;663;p20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4" name="Google Shape;664;p20"/>
            <p:cNvCxnSpPr>
              <a:stCxn id="665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65" name="Google Shape;665;p20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" name="Google Shape;671;p20"/>
            <p:cNvCxnSpPr>
              <a:stCxn id="666" idx="4"/>
              <a:endCxn id="653" idx="3"/>
            </p:cNvCxnSpPr>
            <p:nvPr/>
          </p:nvCxnSpPr>
          <p:spPr>
            <a:xfrm>
              <a:off x="8157062" y="2282657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20"/>
            <p:cNvCxnSpPr>
              <a:stCxn id="667" idx="0"/>
              <a:endCxn id="653" idx="7"/>
            </p:cNvCxnSpPr>
            <p:nvPr/>
          </p:nvCxnSpPr>
          <p:spPr>
            <a:xfrm rot="10800000">
              <a:off x="8157062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73" name="Google Shape;673;p20"/>
          <p:cNvGrpSpPr/>
          <p:nvPr/>
        </p:nvGrpSpPr>
        <p:grpSpPr>
          <a:xfrm>
            <a:off x="224642" y="883975"/>
            <a:ext cx="3385112" cy="1757833"/>
            <a:chOff x="834100" y="3642869"/>
            <a:chExt cx="1259483" cy="628426"/>
          </a:xfrm>
        </p:grpSpPr>
        <p:sp>
          <p:nvSpPr>
            <p:cNvPr id="674" name="Google Shape;674;p20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20"/>
          <p:cNvGrpSpPr/>
          <p:nvPr/>
        </p:nvGrpSpPr>
        <p:grpSpPr>
          <a:xfrm>
            <a:off x="1572838" y="1498139"/>
            <a:ext cx="688483" cy="529738"/>
            <a:chOff x="2497275" y="2744159"/>
            <a:chExt cx="370930" cy="370550"/>
          </a:xfrm>
        </p:grpSpPr>
        <p:sp>
          <p:nvSpPr>
            <p:cNvPr id="714" name="Google Shape;714;p20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8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8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Design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560775" y="1314250"/>
            <a:ext cx="3586500" cy="3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Target users </a:t>
            </a:r>
            <a:endParaRPr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State-level policy makers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Purpose</a:t>
            </a:r>
            <a:endParaRPr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pipeline models and forecasts mobility for the next seven days, according to users’ proposed changes on existing policies. Predicted mobility can then be used to predict future confirmed cases.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Significance</a:t>
            </a:r>
            <a:endParaRPr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We provide policy makers with insights into how to transition into each recovery stage of COVID-19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727" name="Google Shape;727;p28"/>
          <p:cNvGrpSpPr/>
          <p:nvPr/>
        </p:nvGrpSpPr>
        <p:grpSpPr>
          <a:xfrm>
            <a:off x="4606324" y="2846780"/>
            <a:ext cx="4233473" cy="187364"/>
            <a:chOff x="803162" y="1111963"/>
            <a:chExt cx="2447802" cy="203436"/>
          </a:xfrm>
        </p:grpSpPr>
        <p:grpSp>
          <p:nvGrpSpPr>
            <p:cNvPr id="728" name="Google Shape;728;p28"/>
            <p:cNvGrpSpPr/>
            <p:nvPr/>
          </p:nvGrpSpPr>
          <p:grpSpPr>
            <a:xfrm>
              <a:off x="1958181" y="1111963"/>
              <a:ext cx="588019" cy="121396"/>
              <a:chOff x="4808316" y="2800065"/>
              <a:chExt cx="1999386" cy="412910"/>
            </a:xfrm>
          </p:grpSpPr>
          <p:sp>
            <p:nvSpPr>
              <p:cNvPr id="729" name="Google Shape;729;p2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0" name="Google Shape;730;p2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731" name="Google Shape;731;p2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32" name="Google Shape;732;p2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33" name="Google Shape;733;p28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4" name="Google Shape;734;p28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5" name="Google Shape;735;p28"/>
            <p:cNvGrpSpPr/>
            <p:nvPr/>
          </p:nvGrpSpPr>
          <p:grpSpPr>
            <a:xfrm>
              <a:off x="803162" y="1111971"/>
              <a:ext cx="591159" cy="121548"/>
              <a:chOff x="803162" y="1111971"/>
              <a:chExt cx="591159" cy="121548"/>
            </a:xfrm>
          </p:grpSpPr>
          <p:grpSp>
            <p:nvGrpSpPr>
              <p:cNvPr id="736" name="Google Shape;736;p28"/>
              <p:cNvGrpSpPr/>
              <p:nvPr/>
            </p:nvGrpSpPr>
            <p:grpSpPr>
              <a:xfrm>
                <a:off x="803162" y="1111971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737" name="Google Shape;737;p2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38" name="Google Shape;738;p2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9" name="Google Shape;739;p28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0" name="Google Shape;740;p28"/>
            <p:cNvGrpSpPr/>
            <p:nvPr/>
          </p:nvGrpSpPr>
          <p:grpSpPr>
            <a:xfrm>
              <a:off x="1381914" y="1194219"/>
              <a:ext cx="588336" cy="121180"/>
              <a:chOff x="1381914" y="1194219"/>
              <a:chExt cx="588336" cy="121180"/>
            </a:xfrm>
          </p:grpSpPr>
          <p:grpSp>
            <p:nvGrpSpPr>
              <p:cNvPr id="741" name="Google Shape;741;p28"/>
              <p:cNvGrpSpPr/>
              <p:nvPr/>
            </p:nvGrpSpPr>
            <p:grpSpPr>
              <a:xfrm rot="10800000">
                <a:off x="1381914" y="1194322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742" name="Google Shape;742;p2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43" name="Google Shape;743;p2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4" name="Google Shape;744;p28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p28"/>
            <p:cNvGrpSpPr/>
            <p:nvPr/>
          </p:nvGrpSpPr>
          <p:grpSpPr>
            <a:xfrm>
              <a:off x="2532083" y="1194219"/>
              <a:ext cx="704924" cy="121180"/>
              <a:chOff x="2532083" y="1194219"/>
              <a:chExt cx="704924" cy="121180"/>
            </a:xfrm>
          </p:grpSpPr>
          <p:grpSp>
            <p:nvGrpSpPr>
              <p:cNvPr id="746" name="Google Shape;746;p28"/>
              <p:cNvGrpSpPr/>
              <p:nvPr/>
            </p:nvGrpSpPr>
            <p:grpSpPr>
              <a:xfrm rot="10800000">
                <a:off x="2532083" y="1194322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747" name="Google Shape;747;p2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48" name="Google Shape;748;p2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9" name="Google Shape;749;p28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0" name="Google Shape;750;p28"/>
          <p:cNvSpPr txBox="1"/>
          <p:nvPr/>
        </p:nvSpPr>
        <p:spPr>
          <a:xfrm>
            <a:off x="4664850" y="1882175"/>
            <a:ext cx="8031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1" name="Google Shape;751;p28"/>
          <p:cNvSpPr txBox="1"/>
          <p:nvPr/>
        </p:nvSpPr>
        <p:spPr>
          <a:xfrm>
            <a:off x="4557650" y="1991700"/>
            <a:ext cx="1281900" cy="87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Step 1. Review of current policies and COVID-19 situation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2" name="Google Shape;752;p28"/>
          <p:cNvSpPr txBox="1"/>
          <p:nvPr/>
        </p:nvSpPr>
        <p:spPr>
          <a:xfrm>
            <a:off x="5542475" y="2999400"/>
            <a:ext cx="1368600" cy="7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Step 2. Users propose changes to existing policies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6527300" y="2006125"/>
            <a:ext cx="1281900" cy="7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Step 3. Simulate mobility for the next seven days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54" name="Google Shape;754;p28"/>
          <p:cNvSpPr txBox="1"/>
          <p:nvPr/>
        </p:nvSpPr>
        <p:spPr>
          <a:xfrm>
            <a:off x="7520250" y="2999400"/>
            <a:ext cx="1281900" cy="7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Step 4. Simulate future confirmed cases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1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Deliverable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p21"/>
          <p:cNvSpPr txBox="1"/>
          <p:nvPr/>
        </p:nvSpPr>
        <p:spPr>
          <a:xfrm>
            <a:off x="839575" y="1997325"/>
            <a:ext cx="2934000" cy="190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 jupyter notebook where users indicate state, mobility type interested, and changes to existing policies.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Demo: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https://github.com/JennyZhen95/covid-19-hackathon/blob/master/pipeline/PipelineRun.ipynb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61" name="Google Shape;7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25" y="1253175"/>
            <a:ext cx="2713150" cy="373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21"/>
          <p:cNvCxnSpPr/>
          <p:nvPr/>
        </p:nvCxnSpPr>
        <p:spPr>
          <a:xfrm rot="10800000" flipH="1">
            <a:off x="5116975" y="1925700"/>
            <a:ext cx="5088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763" name="Google Shape;763;p21"/>
          <p:cNvSpPr txBox="1"/>
          <p:nvPr/>
        </p:nvSpPr>
        <p:spPr>
          <a:xfrm>
            <a:off x="4118113" y="1738086"/>
            <a:ext cx="1007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Users’ input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764" name="Google Shape;764;p21"/>
          <p:cNvCxnSpPr/>
          <p:nvPr/>
        </p:nvCxnSpPr>
        <p:spPr>
          <a:xfrm rot="10800000" flipH="1">
            <a:off x="5142312" y="4233300"/>
            <a:ext cx="5088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oval" w="med" len="med"/>
          </a:ln>
        </p:spPr>
      </p:cxnSp>
      <p:sp>
        <p:nvSpPr>
          <p:cNvPr id="765" name="Google Shape;765;p21"/>
          <p:cNvSpPr txBox="1"/>
          <p:nvPr/>
        </p:nvSpPr>
        <p:spPr>
          <a:xfrm>
            <a:off x="4194313" y="3944161"/>
            <a:ext cx="1007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Automated forecast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9432ec7b4_5_5"/>
          <p:cNvSpPr txBox="1">
            <a:spLocks noGrp="1"/>
          </p:cNvSpPr>
          <p:nvPr>
            <p:ph type="ctrTitle"/>
          </p:nvPr>
        </p:nvSpPr>
        <p:spPr>
          <a:xfrm>
            <a:off x="680450" y="552650"/>
            <a:ext cx="7795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CASE: What about future if we open up daycare and movie theatres?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1" name="Google Shape;771;g89432ec7b4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00" y="1194475"/>
            <a:ext cx="7546001" cy="3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948db0e85_2_104"/>
          <p:cNvSpPr txBox="1">
            <a:spLocks noGrp="1"/>
          </p:cNvSpPr>
          <p:nvPr>
            <p:ph type="ctrTitle"/>
          </p:nvPr>
        </p:nvSpPr>
        <p:spPr>
          <a:xfrm flipH="1">
            <a:off x="3049200" y="1401225"/>
            <a:ext cx="32979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77" name="Google Shape;777;g8948db0e85_2_104"/>
          <p:cNvSpPr txBox="1">
            <a:spLocks noGrp="1"/>
          </p:cNvSpPr>
          <p:nvPr>
            <p:ph type="subTitle" idx="1"/>
          </p:nvPr>
        </p:nvSpPr>
        <p:spPr>
          <a:xfrm flipH="1">
            <a:off x="1839450" y="4091575"/>
            <a:ext cx="54651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Insights from this project </a:t>
            </a:r>
            <a:endParaRPr/>
          </a:p>
        </p:txBody>
      </p:sp>
      <p:sp>
        <p:nvSpPr>
          <p:cNvPr id="778" name="Google Shape;778;g8948db0e85_2_104"/>
          <p:cNvSpPr txBox="1">
            <a:spLocks noGrp="1"/>
          </p:cNvSpPr>
          <p:nvPr>
            <p:ph type="title" idx="2"/>
          </p:nvPr>
        </p:nvSpPr>
        <p:spPr>
          <a:xfrm flipH="1">
            <a:off x="3183300" y="757976"/>
            <a:ext cx="2021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</a:rPr>
              <a:t>04.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79" name="Google Shape;779;g8948db0e85_2_104"/>
          <p:cNvGrpSpPr/>
          <p:nvPr/>
        </p:nvGrpSpPr>
        <p:grpSpPr>
          <a:xfrm>
            <a:off x="5795402" y="757982"/>
            <a:ext cx="429148" cy="429149"/>
            <a:chOff x="7942477" y="2247857"/>
            <a:chExt cx="429148" cy="429149"/>
          </a:xfrm>
        </p:grpSpPr>
        <p:sp>
          <p:nvSpPr>
            <p:cNvPr id="780" name="Google Shape;780;g8948db0e85_2_104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1" name="Google Shape;781;g8948db0e85_2_104"/>
            <p:cNvCxnSpPr>
              <a:stCxn id="780" idx="0"/>
              <a:endCxn id="782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2" name="Google Shape;782;g8948db0e85_2_104"/>
            <p:cNvSpPr/>
            <p:nvPr/>
          </p:nvSpPr>
          <p:spPr>
            <a:xfrm rot="8100000">
              <a:off x="8279086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3" name="Google Shape;783;g8948db0e85_2_104"/>
            <p:cNvCxnSpPr>
              <a:stCxn id="784" idx="0"/>
            </p:cNvCxnSpPr>
            <p:nvPr/>
          </p:nvCxnSpPr>
          <p:spPr>
            <a:xfrm>
              <a:off x="8029934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4" name="Google Shape;784;g8948db0e85_2_104"/>
            <p:cNvSpPr/>
            <p:nvPr/>
          </p:nvSpPr>
          <p:spPr>
            <a:xfrm rot="8100000">
              <a:off x="8000239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5" name="Google Shape;785;g8948db0e85_2_104"/>
            <p:cNvCxnSpPr>
              <a:stCxn id="780" idx="2"/>
              <a:endCxn id="786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6" name="Google Shape;786;g8948db0e85_2_104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7" name="Google Shape;787;g8948db0e85_2_104"/>
            <p:cNvCxnSpPr>
              <a:stCxn id="788" idx="0"/>
              <a:endCxn id="780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8" name="Google Shape;788;g8948db0e85_2_104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9" name="Google Shape;789;g8948db0e85_2_104"/>
            <p:cNvCxnSpPr>
              <a:endCxn id="790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0" name="Google Shape;790;g8948db0e85_2_104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1" name="Google Shape;791;g8948db0e85_2_104"/>
            <p:cNvCxnSpPr>
              <a:stCxn id="792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2" name="Google Shape;792;g8948db0e85_2_104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8948db0e85_2_104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8948db0e85_2_104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8948db0e85_2_104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8948db0e85_2_104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8948db0e85_2_104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8" name="Google Shape;798;g8948db0e85_2_104"/>
            <p:cNvCxnSpPr>
              <a:stCxn id="793" idx="4"/>
              <a:endCxn id="780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9" name="Google Shape;799;g8948db0e85_2_104"/>
            <p:cNvCxnSpPr>
              <a:stCxn id="794" idx="0"/>
              <a:endCxn id="780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0" name="Google Shape;800;g8948db0e85_2_104"/>
          <p:cNvGrpSpPr/>
          <p:nvPr/>
        </p:nvGrpSpPr>
        <p:grpSpPr>
          <a:xfrm>
            <a:off x="7373832" y="2861724"/>
            <a:ext cx="771308" cy="771310"/>
            <a:chOff x="7942477" y="2247857"/>
            <a:chExt cx="429148" cy="429149"/>
          </a:xfrm>
        </p:grpSpPr>
        <p:sp>
          <p:nvSpPr>
            <p:cNvPr id="801" name="Google Shape;801;g8948db0e85_2_104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2" name="Google Shape;802;g8948db0e85_2_104"/>
            <p:cNvCxnSpPr>
              <a:stCxn id="801" idx="0"/>
              <a:endCxn id="803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3" name="Google Shape;803;g8948db0e85_2_104"/>
            <p:cNvSpPr/>
            <p:nvPr/>
          </p:nvSpPr>
          <p:spPr>
            <a:xfrm rot="8100000">
              <a:off x="8279086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4" name="Google Shape;804;g8948db0e85_2_104"/>
            <p:cNvCxnSpPr>
              <a:stCxn id="805" idx="0"/>
            </p:cNvCxnSpPr>
            <p:nvPr/>
          </p:nvCxnSpPr>
          <p:spPr>
            <a:xfrm>
              <a:off x="8029934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5" name="Google Shape;805;g8948db0e85_2_104"/>
            <p:cNvSpPr/>
            <p:nvPr/>
          </p:nvSpPr>
          <p:spPr>
            <a:xfrm rot="8100000">
              <a:off x="8000239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6" name="Google Shape;806;g8948db0e85_2_104"/>
            <p:cNvCxnSpPr>
              <a:stCxn id="801" idx="2"/>
              <a:endCxn id="807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7" name="Google Shape;807;g8948db0e85_2_104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8" name="Google Shape;808;g8948db0e85_2_104"/>
            <p:cNvCxnSpPr>
              <a:stCxn id="809" idx="0"/>
              <a:endCxn id="801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9" name="Google Shape;809;g8948db0e85_2_104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0" name="Google Shape;810;g8948db0e85_2_104"/>
            <p:cNvCxnSpPr>
              <a:endCxn id="811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11" name="Google Shape;811;g8948db0e85_2_104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2" name="Google Shape;812;g8948db0e85_2_104"/>
            <p:cNvCxnSpPr>
              <a:stCxn id="813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13" name="Google Shape;813;g8948db0e85_2_104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8948db0e85_2_104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8948db0e85_2_104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8948db0e85_2_104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8948db0e85_2_104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8948db0e85_2_104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9" name="Google Shape;819;g8948db0e85_2_104"/>
            <p:cNvCxnSpPr>
              <a:stCxn id="814" idx="4"/>
              <a:endCxn id="801" idx="3"/>
            </p:cNvCxnSpPr>
            <p:nvPr/>
          </p:nvCxnSpPr>
          <p:spPr>
            <a:xfrm>
              <a:off x="8157062" y="2282657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0" name="Google Shape;820;g8948db0e85_2_104"/>
            <p:cNvCxnSpPr>
              <a:stCxn id="815" idx="0"/>
              <a:endCxn id="801" idx="7"/>
            </p:cNvCxnSpPr>
            <p:nvPr/>
          </p:nvCxnSpPr>
          <p:spPr>
            <a:xfrm rot="10800000">
              <a:off x="8157062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21" name="Google Shape;821;g8948db0e85_2_104"/>
          <p:cNvGrpSpPr/>
          <p:nvPr/>
        </p:nvGrpSpPr>
        <p:grpSpPr>
          <a:xfrm>
            <a:off x="1262277" y="920801"/>
            <a:ext cx="1520567" cy="1457311"/>
            <a:chOff x="6707084" y="3387403"/>
            <a:chExt cx="261145" cy="308504"/>
          </a:xfrm>
        </p:grpSpPr>
        <p:sp>
          <p:nvSpPr>
            <p:cNvPr id="822" name="Google Shape;822;g8948db0e85_2_104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8948db0e85_2_104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8948db0e85_2_104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8948db0e85_2_104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6"/>
          <p:cNvSpPr txBox="1">
            <a:spLocks noGrp="1"/>
          </p:cNvSpPr>
          <p:nvPr>
            <p:ph type="subTitle" idx="1"/>
          </p:nvPr>
        </p:nvSpPr>
        <p:spPr>
          <a:xfrm>
            <a:off x="1878300" y="2362350"/>
            <a:ext cx="5944500" cy="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Loosening up policies, such as reopening daycare and theatres, does increase mobility. However, policy makers should still be cautious as the relationship between mobility and COVID-19 spreading is not investigated.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Policy makers can use our tool to simulate future mobility reactions to changes on existing policies.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31" name="Google Shape;831;p26"/>
          <p:cNvGrpSpPr/>
          <p:nvPr/>
        </p:nvGrpSpPr>
        <p:grpSpPr>
          <a:xfrm flipH="1">
            <a:off x="7319904" y="811492"/>
            <a:ext cx="889829" cy="748169"/>
            <a:chOff x="6186996" y="2375625"/>
            <a:chExt cx="1916908" cy="1916908"/>
          </a:xfrm>
        </p:grpSpPr>
        <p:sp>
          <p:nvSpPr>
            <p:cNvPr id="832" name="Google Shape;832;p26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3" name="Google Shape;833;p26"/>
            <p:cNvCxnSpPr>
              <a:stCxn id="832" idx="0"/>
              <a:endCxn id="834" idx="4"/>
            </p:cNvCxnSpPr>
            <p:nvPr/>
          </p:nvCxnSpPr>
          <p:spPr>
            <a:xfrm rot="10800000">
              <a:off x="7145450" y="2530675"/>
              <a:ext cx="0" cy="20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4" name="Google Shape;834;p26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5" name="Google Shape;835;p26"/>
            <p:cNvCxnSpPr>
              <a:stCxn id="836" idx="0"/>
            </p:cNvCxnSpPr>
            <p:nvPr/>
          </p:nvCxnSpPr>
          <p:spPr>
            <a:xfrm rot="10800000">
              <a:off x="7145450" y="3929533"/>
              <a:ext cx="0" cy="20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6" name="Google Shape;836;p26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7" name="Google Shape;837;p26"/>
            <p:cNvCxnSpPr>
              <a:stCxn id="832" idx="2"/>
              <a:endCxn id="838" idx="4"/>
            </p:cNvCxnSpPr>
            <p:nvPr/>
          </p:nvCxnSpPr>
          <p:spPr>
            <a:xfrm rot="10800000">
              <a:off x="6342050" y="3334075"/>
              <a:ext cx="20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8" name="Google Shape;838;p26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9" name="Google Shape;839;p26"/>
            <p:cNvCxnSpPr>
              <a:stCxn id="840" idx="0"/>
              <a:endCxn id="832" idx="6"/>
            </p:cNvCxnSpPr>
            <p:nvPr/>
          </p:nvCxnSpPr>
          <p:spPr>
            <a:xfrm rot="10800000">
              <a:off x="7740904" y="3334079"/>
              <a:ext cx="207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0" name="Google Shape;840;p26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1" name="Google Shape;841;p26"/>
            <p:cNvCxnSpPr>
              <a:endCxn id="842" idx="4"/>
            </p:cNvCxnSpPr>
            <p:nvPr/>
          </p:nvCxnSpPr>
          <p:spPr>
            <a:xfrm rot="10800000">
              <a:off x="6577479" y="2766193"/>
              <a:ext cx="146700" cy="146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2" name="Google Shape;842;p26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3" name="Google Shape;843;p26"/>
            <p:cNvCxnSpPr>
              <a:stCxn id="844" idx="0"/>
            </p:cNvCxnSpPr>
            <p:nvPr/>
          </p:nvCxnSpPr>
          <p:spPr>
            <a:xfrm rot="10800000">
              <a:off x="7566552" y="3755866"/>
              <a:ext cx="146700" cy="146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4" name="Google Shape;844;p26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5" name="Google Shape;845;p26"/>
            <p:cNvCxnSpPr>
              <a:endCxn id="846" idx="4"/>
            </p:cNvCxnSpPr>
            <p:nvPr/>
          </p:nvCxnSpPr>
          <p:spPr>
            <a:xfrm flipH="1">
              <a:off x="6577564" y="3755950"/>
              <a:ext cx="146700" cy="146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6" name="Google Shape;846;p26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p26"/>
            <p:cNvCxnSpPr>
              <a:stCxn id="848" idx="0"/>
            </p:cNvCxnSpPr>
            <p:nvPr/>
          </p:nvCxnSpPr>
          <p:spPr>
            <a:xfrm flipH="1">
              <a:off x="7566637" y="2766277"/>
              <a:ext cx="146700" cy="146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8" name="Google Shape;848;p26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6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6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6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26"/>
          <p:cNvSpPr txBox="1">
            <a:spLocks noGrp="1"/>
          </p:cNvSpPr>
          <p:nvPr>
            <p:ph type="title" idx="4294967295"/>
          </p:nvPr>
        </p:nvSpPr>
        <p:spPr>
          <a:xfrm>
            <a:off x="1872600" y="1153850"/>
            <a:ext cx="53874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Actionable insights</a:t>
            </a:r>
            <a:endParaRPr/>
          </a:p>
        </p:txBody>
      </p:sp>
      <p:grpSp>
        <p:nvGrpSpPr>
          <p:cNvPr id="853" name="Google Shape;853;p26"/>
          <p:cNvGrpSpPr/>
          <p:nvPr/>
        </p:nvGrpSpPr>
        <p:grpSpPr>
          <a:xfrm>
            <a:off x="1155910" y="1000554"/>
            <a:ext cx="734939" cy="370034"/>
            <a:chOff x="5727616" y="4204699"/>
            <a:chExt cx="440505" cy="290018"/>
          </a:xfrm>
        </p:grpSpPr>
        <p:sp>
          <p:nvSpPr>
            <p:cNvPr id="854" name="Google Shape;854;p26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40566D"/>
            </a:solidFill>
            <a:ln w="9525" cap="flat" cmpd="sng">
              <a:solidFill>
                <a:srgbClr val="325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26"/>
          <p:cNvGrpSpPr/>
          <p:nvPr/>
        </p:nvGrpSpPr>
        <p:grpSpPr>
          <a:xfrm>
            <a:off x="2364634" y="313188"/>
            <a:ext cx="855429" cy="463115"/>
            <a:chOff x="5206262" y="4174817"/>
            <a:chExt cx="397763" cy="262805"/>
          </a:xfrm>
        </p:grpSpPr>
        <p:sp>
          <p:nvSpPr>
            <p:cNvPr id="863" name="Google Shape;863;p26"/>
            <p:cNvSpPr/>
            <p:nvPr/>
          </p:nvSpPr>
          <p:spPr>
            <a:xfrm>
              <a:off x="5206262" y="4177104"/>
              <a:ext cx="397763" cy="260518"/>
            </a:xfrm>
            <a:custGeom>
              <a:avLst/>
              <a:gdLst/>
              <a:ahLst/>
              <a:cxnLst/>
              <a:rect l="l" t="t" r="r" b="b"/>
              <a:pathLst>
                <a:path w="12526" h="8204" extrusionOk="0">
                  <a:moveTo>
                    <a:pt x="3655" y="381"/>
                  </a:moveTo>
                  <a:cubicBezTo>
                    <a:pt x="3989" y="381"/>
                    <a:pt x="4298" y="500"/>
                    <a:pt x="4536" y="738"/>
                  </a:cubicBezTo>
                  <a:lnTo>
                    <a:pt x="7049" y="3120"/>
                  </a:lnTo>
                  <a:lnTo>
                    <a:pt x="5644" y="3120"/>
                  </a:lnTo>
                  <a:lnTo>
                    <a:pt x="3512" y="381"/>
                  </a:lnTo>
                  <a:close/>
                  <a:moveTo>
                    <a:pt x="10585" y="3477"/>
                  </a:moveTo>
                  <a:cubicBezTo>
                    <a:pt x="10882" y="3501"/>
                    <a:pt x="11156" y="3620"/>
                    <a:pt x="11382" y="3846"/>
                  </a:cubicBezTo>
                  <a:lnTo>
                    <a:pt x="11502" y="3965"/>
                  </a:lnTo>
                  <a:lnTo>
                    <a:pt x="10763" y="3965"/>
                  </a:lnTo>
                  <a:lnTo>
                    <a:pt x="10763" y="3953"/>
                  </a:lnTo>
                  <a:cubicBezTo>
                    <a:pt x="10656" y="3953"/>
                    <a:pt x="10585" y="3858"/>
                    <a:pt x="10585" y="3775"/>
                  </a:cubicBezTo>
                  <a:lnTo>
                    <a:pt x="10585" y="3477"/>
                  </a:lnTo>
                  <a:close/>
                  <a:moveTo>
                    <a:pt x="7906" y="4263"/>
                  </a:moveTo>
                  <a:lnTo>
                    <a:pt x="4536" y="7430"/>
                  </a:lnTo>
                  <a:cubicBezTo>
                    <a:pt x="4298" y="7656"/>
                    <a:pt x="3989" y="7787"/>
                    <a:pt x="3655" y="7787"/>
                  </a:cubicBezTo>
                  <a:lnTo>
                    <a:pt x="3512" y="7787"/>
                  </a:lnTo>
                  <a:lnTo>
                    <a:pt x="6263" y="4263"/>
                  </a:lnTo>
                  <a:close/>
                  <a:moveTo>
                    <a:pt x="3381" y="0"/>
                  </a:moveTo>
                  <a:cubicBezTo>
                    <a:pt x="3262" y="0"/>
                    <a:pt x="3155" y="60"/>
                    <a:pt x="3108" y="179"/>
                  </a:cubicBezTo>
                  <a:cubicBezTo>
                    <a:pt x="3060" y="286"/>
                    <a:pt x="3060" y="405"/>
                    <a:pt x="3143" y="512"/>
                  </a:cubicBezTo>
                  <a:lnTo>
                    <a:pt x="5167" y="3120"/>
                  </a:lnTo>
                  <a:lnTo>
                    <a:pt x="2512" y="3120"/>
                  </a:lnTo>
                  <a:cubicBezTo>
                    <a:pt x="2405" y="3120"/>
                    <a:pt x="2310" y="3060"/>
                    <a:pt x="2250" y="2965"/>
                  </a:cubicBezTo>
                  <a:lnTo>
                    <a:pt x="1429" y="1536"/>
                  </a:lnTo>
                  <a:cubicBezTo>
                    <a:pt x="1310" y="1334"/>
                    <a:pt x="1084" y="1215"/>
                    <a:pt x="845" y="1215"/>
                  </a:cubicBezTo>
                  <a:lnTo>
                    <a:pt x="310" y="1215"/>
                  </a:lnTo>
                  <a:cubicBezTo>
                    <a:pt x="143" y="1215"/>
                    <a:pt x="0" y="1346"/>
                    <a:pt x="0" y="1524"/>
                  </a:cubicBezTo>
                  <a:lnTo>
                    <a:pt x="0" y="4394"/>
                  </a:lnTo>
                  <a:cubicBezTo>
                    <a:pt x="0" y="4763"/>
                    <a:pt x="310" y="5084"/>
                    <a:pt x="679" y="5084"/>
                  </a:cubicBezTo>
                  <a:lnTo>
                    <a:pt x="2262" y="5084"/>
                  </a:lnTo>
                  <a:cubicBezTo>
                    <a:pt x="2369" y="5084"/>
                    <a:pt x="2441" y="4989"/>
                    <a:pt x="2441" y="4906"/>
                  </a:cubicBezTo>
                  <a:cubicBezTo>
                    <a:pt x="2441" y="4810"/>
                    <a:pt x="2346" y="4727"/>
                    <a:pt x="2262" y="4727"/>
                  </a:cubicBezTo>
                  <a:lnTo>
                    <a:pt x="679" y="4727"/>
                  </a:lnTo>
                  <a:cubicBezTo>
                    <a:pt x="500" y="4727"/>
                    <a:pt x="369" y="4572"/>
                    <a:pt x="369" y="4406"/>
                  </a:cubicBezTo>
                  <a:lnTo>
                    <a:pt x="369" y="1596"/>
                  </a:lnTo>
                  <a:lnTo>
                    <a:pt x="845" y="1596"/>
                  </a:lnTo>
                  <a:cubicBezTo>
                    <a:pt x="965" y="1596"/>
                    <a:pt x="1060" y="1655"/>
                    <a:pt x="1119" y="1750"/>
                  </a:cubicBezTo>
                  <a:lnTo>
                    <a:pt x="1929" y="3179"/>
                  </a:lnTo>
                  <a:cubicBezTo>
                    <a:pt x="2048" y="3382"/>
                    <a:pt x="2274" y="3513"/>
                    <a:pt x="2512" y="3513"/>
                  </a:cubicBezTo>
                  <a:lnTo>
                    <a:pt x="10192" y="3513"/>
                  </a:lnTo>
                  <a:lnTo>
                    <a:pt x="10192" y="3834"/>
                  </a:lnTo>
                  <a:cubicBezTo>
                    <a:pt x="10192" y="4132"/>
                    <a:pt x="10442" y="4382"/>
                    <a:pt x="10740" y="4382"/>
                  </a:cubicBezTo>
                  <a:lnTo>
                    <a:pt x="11835" y="4382"/>
                  </a:lnTo>
                  <a:lnTo>
                    <a:pt x="12049" y="4620"/>
                  </a:lnTo>
                  <a:cubicBezTo>
                    <a:pt x="12085" y="4644"/>
                    <a:pt x="12109" y="4703"/>
                    <a:pt x="12133" y="4751"/>
                  </a:cubicBezTo>
                  <a:lnTo>
                    <a:pt x="7942" y="4751"/>
                  </a:lnTo>
                  <a:lnTo>
                    <a:pt x="8454" y="4275"/>
                  </a:lnTo>
                  <a:cubicBezTo>
                    <a:pt x="8513" y="4227"/>
                    <a:pt x="8525" y="4144"/>
                    <a:pt x="8501" y="4072"/>
                  </a:cubicBezTo>
                  <a:cubicBezTo>
                    <a:pt x="8465" y="3989"/>
                    <a:pt x="8406" y="3953"/>
                    <a:pt x="8334" y="3953"/>
                  </a:cubicBezTo>
                  <a:lnTo>
                    <a:pt x="6203" y="3953"/>
                  </a:lnTo>
                  <a:cubicBezTo>
                    <a:pt x="6120" y="3953"/>
                    <a:pt x="6025" y="3989"/>
                    <a:pt x="5965" y="4072"/>
                  </a:cubicBezTo>
                  <a:lnTo>
                    <a:pt x="5441" y="4739"/>
                  </a:lnTo>
                  <a:lnTo>
                    <a:pt x="3120" y="4739"/>
                  </a:lnTo>
                  <a:cubicBezTo>
                    <a:pt x="3024" y="4739"/>
                    <a:pt x="2941" y="4822"/>
                    <a:pt x="2941" y="4918"/>
                  </a:cubicBezTo>
                  <a:cubicBezTo>
                    <a:pt x="2941" y="5001"/>
                    <a:pt x="3036" y="5096"/>
                    <a:pt x="3120" y="5096"/>
                  </a:cubicBezTo>
                  <a:lnTo>
                    <a:pt x="5167" y="5096"/>
                  </a:lnTo>
                  <a:lnTo>
                    <a:pt x="3143" y="7704"/>
                  </a:lnTo>
                  <a:cubicBezTo>
                    <a:pt x="3060" y="7787"/>
                    <a:pt x="3048" y="7918"/>
                    <a:pt x="3108" y="8025"/>
                  </a:cubicBezTo>
                  <a:cubicBezTo>
                    <a:pt x="3155" y="8132"/>
                    <a:pt x="3274" y="8204"/>
                    <a:pt x="3381" y="8204"/>
                  </a:cubicBezTo>
                  <a:lnTo>
                    <a:pt x="3643" y="8204"/>
                  </a:lnTo>
                  <a:cubicBezTo>
                    <a:pt x="4060" y="8204"/>
                    <a:pt x="4477" y="8037"/>
                    <a:pt x="4775" y="7763"/>
                  </a:cubicBezTo>
                  <a:lnTo>
                    <a:pt x="7572" y="5108"/>
                  </a:lnTo>
                  <a:lnTo>
                    <a:pt x="12252" y="5108"/>
                  </a:lnTo>
                  <a:cubicBezTo>
                    <a:pt x="12395" y="5108"/>
                    <a:pt x="12525" y="4989"/>
                    <a:pt x="12525" y="4822"/>
                  </a:cubicBezTo>
                  <a:cubicBezTo>
                    <a:pt x="12525" y="4584"/>
                    <a:pt x="12466" y="4406"/>
                    <a:pt x="12335" y="4286"/>
                  </a:cubicBezTo>
                  <a:lnTo>
                    <a:pt x="11621" y="3572"/>
                  </a:lnTo>
                  <a:cubicBezTo>
                    <a:pt x="11311" y="3263"/>
                    <a:pt x="10894" y="3096"/>
                    <a:pt x="10466" y="3096"/>
                  </a:cubicBezTo>
                  <a:lnTo>
                    <a:pt x="7572" y="3096"/>
                  </a:lnTo>
                  <a:lnTo>
                    <a:pt x="4775" y="453"/>
                  </a:lnTo>
                  <a:cubicBezTo>
                    <a:pt x="4465" y="155"/>
                    <a:pt x="4060" y="0"/>
                    <a:pt x="3643" y="0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5434231" y="4174817"/>
              <a:ext cx="167539" cy="70369"/>
            </a:xfrm>
            <a:custGeom>
              <a:avLst/>
              <a:gdLst/>
              <a:ahLst/>
              <a:cxnLst/>
              <a:rect l="l" t="t" r="r" b="b"/>
              <a:pathLst>
                <a:path w="5276" h="2216" extrusionOk="0">
                  <a:moveTo>
                    <a:pt x="2596" y="1"/>
                  </a:moveTo>
                  <a:cubicBezTo>
                    <a:pt x="1965" y="1"/>
                    <a:pt x="1417" y="418"/>
                    <a:pt x="1251" y="1013"/>
                  </a:cubicBezTo>
                  <a:cubicBezTo>
                    <a:pt x="1179" y="1001"/>
                    <a:pt x="1108" y="1001"/>
                    <a:pt x="1048" y="1001"/>
                  </a:cubicBezTo>
                  <a:cubicBezTo>
                    <a:pt x="465" y="1001"/>
                    <a:pt x="1" y="1465"/>
                    <a:pt x="1" y="2037"/>
                  </a:cubicBezTo>
                  <a:cubicBezTo>
                    <a:pt x="24" y="2132"/>
                    <a:pt x="96" y="2203"/>
                    <a:pt x="203" y="2203"/>
                  </a:cubicBezTo>
                  <a:lnTo>
                    <a:pt x="3358" y="2203"/>
                  </a:lnTo>
                  <a:cubicBezTo>
                    <a:pt x="3465" y="2203"/>
                    <a:pt x="3537" y="2120"/>
                    <a:pt x="3537" y="2025"/>
                  </a:cubicBezTo>
                  <a:cubicBezTo>
                    <a:pt x="3537" y="1918"/>
                    <a:pt x="3441" y="1846"/>
                    <a:pt x="3358" y="1846"/>
                  </a:cubicBezTo>
                  <a:lnTo>
                    <a:pt x="405" y="1846"/>
                  </a:lnTo>
                  <a:cubicBezTo>
                    <a:pt x="489" y="1561"/>
                    <a:pt x="751" y="1358"/>
                    <a:pt x="1048" y="1358"/>
                  </a:cubicBezTo>
                  <a:cubicBezTo>
                    <a:pt x="1144" y="1358"/>
                    <a:pt x="1239" y="1370"/>
                    <a:pt x="1334" y="1418"/>
                  </a:cubicBezTo>
                  <a:cubicBezTo>
                    <a:pt x="1359" y="1428"/>
                    <a:pt x="1384" y="1431"/>
                    <a:pt x="1409" y="1431"/>
                  </a:cubicBezTo>
                  <a:cubicBezTo>
                    <a:pt x="1442" y="1431"/>
                    <a:pt x="1473" y="1425"/>
                    <a:pt x="1501" y="1418"/>
                  </a:cubicBezTo>
                  <a:cubicBezTo>
                    <a:pt x="1536" y="1382"/>
                    <a:pt x="1584" y="1346"/>
                    <a:pt x="1584" y="1287"/>
                  </a:cubicBezTo>
                  <a:cubicBezTo>
                    <a:pt x="1644" y="763"/>
                    <a:pt x="2096" y="370"/>
                    <a:pt x="2608" y="370"/>
                  </a:cubicBezTo>
                  <a:cubicBezTo>
                    <a:pt x="3084" y="370"/>
                    <a:pt x="3489" y="691"/>
                    <a:pt x="3608" y="1144"/>
                  </a:cubicBezTo>
                  <a:cubicBezTo>
                    <a:pt x="3620" y="1191"/>
                    <a:pt x="3656" y="1239"/>
                    <a:pt x="3703" y="1263"/>
                  </a:cubicBezTo>
                  <a:cubicBezTo>
                    <a:pt x="3726" y="1286"/>
                    <a:pt x="3758" y="1294"/>
                    <a:pt x="3791" y="1294"/>
                  </a:cubicBezTo>
                  <a:cubicBezTo>
                    <a:pt x="3810" y="1294"/>
                    <a:pt x="3829" y="1291"/>
                    <a:pt x="3846" y="1287"/>
                  </a:cubicBezTo>
                  <a:cubicBezTo>
                    <a:pt x="3930" y="1251"/>
                    <a:pt x="4025" y="1239"/>
                    <a:pt x="4120" y="1239"/>
                  </a:cubicBezTo>
                  <a:cubicBezTo>
                    <a:pt x="4501" y="1239"/>
                    <a:pt x="4811" y="1501"/>
                    <a:pt x="4906" y="1858"/>
                  </a:cubicBezTo>
                  <a:lnTo>
                    <a:pt x="4215" y="1858"/>
                  </a:lnTo>
                  <a:cubicBezTo>
                    <a:pt x="4120" y="1858"/>
                    <a:pt x="4037" y="1953"/>
                    <a:pt x="4037" y="2037"/>
                  </a:cubicBezTo>
                  <a:cubicBezTo>
                    <a:pt x="4037" y="2132"/>
                    <a:pt x="4132" y="2215"/>
                    <a:pt x="4215" y="2215"/>
                  </a:cubicBezTo>
                  <a:lnTo>
                    <a:pt x="5096" y="2215"/>
                  </a:lnTo>
                  <a:cubicBezTo>
                    <a:pt x="5204" y="2215"/>
                    <a:pt x="5275" y="2132"/>
                    <a:pt x="5275" y="2037"/>
                  </a:cubicBezTo>
                  <a:cubicBezTo>
                    <a:pt x="5275" y="1406"/>
                    <a:pt x="4751" y="870"/>
                    <a:pt x="4096" y="870"/>
                  </a:cubicBezTo>
                  <a:cubicBezTo>
                    <a:pt x="4025" y="870"/>
                    <a:pt x="3965" y="870"/>
                    <a:pt x="3894" y="882"/>
                  </a:cubicBezTo>
                  <a:cubicBezTo>
                    <a:pt x="3680" y="358"/>
                    <a:pt x="3180" y="1"/>
                    <a:pt x="2596" y="1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536087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cubicBezTo>
                    <a:pt x="1" y="369"/>
                    <a:pt x="96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5329503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95"/>
                    <a:pt x="1" y="238"/>
                  </a:cubicBezTo>
                  <a:cubicBezTo>
                    <a:pt x="1" y="369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5298511" y="4299202"/>
              <a:ext cx="14766" cy="15179"/>
            </a:xfrm>
            <a:custGeom>
              <a:avLst/>
              <a:gdLst/>
              <a:ahLst/>
              <a:cxnLst/>
              <a:rect l="l" t="t" r="r" b="b"/>
              <a:pathLst>
                <a:path w="465" h="478" extrusionOk="0">
                  <a:moveTo>
                    <a:pt x="238" y="1"/>
                  </a:moveTo>
                  <a:cubicBezTo>
                    <a:pt x="95" y="1"/>
                    <a:pt x="0" y="108"/>
                    <a:pt x="0" y="239"/>
                  </a:cubicBezTo>
                  <a:cubicBezTo>
                    <a:pt x="0" y="370"/>
                    <a:pt x="95" y="477"/>
                    <a:pt x="238" y="477"/>
                  </a:cubicBezTo>
                  <a:cubicBezTo>
                    <a:pt x="369" y="477"/>
                    <a:pt x="465" y="370"/>
                    <a:pt x="465" y="239"/>
                  </a:cubicBezTo>
                  <a:cubicBezTo>
                    <a:pt x="465" y="108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5267137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69" y="476"/>
                    <a:pt x="476" y="369"/>
                    <a:pt x="476" y="238"/>
                  </a:cubicBezTo>
                  <a:cubicBezTo>
                    <a:pt x="476" y="95"/>
                    <a:pt x="369" y="0"/>
                    <a:pt x="238" y="0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5492470" y="4298852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8" y="0"/>
                  </a:moveTo>
                  <a:cubicBezTo>
                    <a:pt x="107" y="0"/>
                    <a:pt x="0" y="95"/>
                    <a:pt x="0" y="238"/>
                  </a:cubicBezTo>
                  <a:cubicBezTo>
                    <a:pt x="0" y="369"/>
                    <a:pt x="107" y="476"/>
                    <a:pt x="238" y="476"/>
                  </a:cubicBezTo>
                  <a:cubicBezTo>
                    <a:pt x="381" y="476"/>
                    <a:pt x="476" y="381"/>
                    <a:pt x="476" y="238"/>
                  </a:cubicBezTo>
                  <a:cubicBezTo>
                    <a:pt x="476" y="95"/>
                    <a:pt x="381" y="0"/>
                    <a:pt x="238" y="0"/>
                  </a:cubicBez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26"/>
          <p:cNvGrpSpPr/>
          <p:nvPr/>
        </p:nvGrpSpPr>
        <p:grpSpPr>
          <a:xfrm>
            <a:off x="622146" y="3321475"/>
            <a:ext cx="1188544" cy="821925"/>
            <a:chOff x="3530425" y="1508747"/>
            <a:chExt cx="368175" cy="344594"/>
          </a:xfrm>
        </p:grpSpPr>
        <p:sp>
          <p:nvSpPr>
            <p:cNvPr id="871" name="Google Shape;871;p26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rgbClr val="325D79"/>
            </a:solidFill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rgbClr val="325D79"/>
            </a:solidFill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rgbClr val="325D79"/>
            </a:solidFill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rgbClr val="325D79"/>
            </a:solidFill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9"/>
          <p:cNvSpPr/>
          <p:nvPr/>
        </p:nvSpPr>
        <p:spPr>
          <a:xfrm>
            <a:off x="2986675" y="1871250"/>
            <a:ext cx="5483100" cy="2436000"/>
          </a:xfrm>
          <a:prstGeom prst="roundRect">
            <a:avLst>
              <a:gd name="adj" fmla="val 2024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29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Future works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29"/>
          <p:cNvGrpSpPr/>
          <p:nvPr/>
        </p:nvGrpSpPr>
        <p:grpSpPr>
          <a:xfrm>
            <a:off x="339010" y="1545697"/>
            <a:ext cx="4021500" cy="3062887"/>
            <a:chOff x="720010" y="1419647"/>
            <a:chExt cx="4021500" cy="3062887"/>
          </a:xfrm>
        </p:grpSpPr>
        <p:sp>
          <p:nvSpPr>
            <p:cNvPr id="882" name="Google Shape;882;p29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6" name="Google Shape;886;p29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87" name="Google Shape;887;p29"/>
          <p:cNvSpPr txBox="1"/>
          <p:nvPr/>
        </p:nvSpPr>
        <p:spPr>
          <a:xfrm>
            <a:off x="4360500" y="1794375"/>
            <a:ext cx="4218000" cy="18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1. Use the most recent datasets that will be updated daily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2. Improve pipeline user interface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3. Increase the selections of policies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4. Extend the prediction time windows from 7 days to further 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88" name="Google Shape;8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25" y="1794375"/>
            <a:ext cx="3630076" cy="20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1"/>
          <p:cNvSpPr/>
          <p:nvPr/>
        </p:nvSpPr>
        <p:spPr>
          <a:xfrm>
            <a:off x="3489850" y="1786913"/>
            <a:ext cx="2164200" cy="4827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1"/>
          <p:cNvSpPr txBox="1">
            <a:spLocks noGrp="1"/>
          </p:cNvSpPr>
          <p:nvPr>
            <p:ph type="title"/>
          </p:nvPr>
        </p:nvSpPr>
        <p:spPr>
          <a:xfrm>
            <a:off x="1531975" y="582675"/>
            <a:ext cx="6080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5" name="Google Shape;895;p31"/>
          <p:cNvSpPr txBox="1">
            <a:spLocks noGrp="1"/>
          </p:cNvSpPr>
          <p:nvPr>
            <p:ph type="subTitle" idx="1"/>
          </p:nvPr>
        </p:nvSpPr>
        <p:spPr>
          <a:xfrm flipH="1">
            <a:off x="2410600" y="1839050"/>
            <a:ext cx="4322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Do you have any questions?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nizhen@uchicago.edu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licao@uchicago.edu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yuyangzh@uchicago.edu</a:t>
            </a:r>
            <a:r>
              <a:rPr lang="en"/>
              <a:t> </a:t>
            </a:r>
            <a:endParaRPr/>
          </a:p>
        </p:txBody>
      </p:sp>
      <p:sp>
        <p:nvSpPr>
          <p:cNvPr id="896" name="Google Shape;896;p31"/>
          <p:cNvSpPr txBox="1"/>
          <p:nvPr/>
        </p:nvSpPr>
        <p:spPr>
          <a:xfrm>
            <a:off x="2269625" y="4189725"/>
            <a:ext cx="56784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Project Github link: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6"/>
              </a:rPr>
              <a:t>https://github.com/JennyZhen95/covid-19-hackathon</a:t>
            </a:r>
            <a:endParaRPr sz="12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897" name="Google Shape;897;p31"/>
          <p:cNvGrpSpPr/>
          <p:nvPr/>
        </p:nvGrpSpPr>
        <p:grpSpPr>
          <a:xfrm flipH="1">
            <a:off x="6738666" y="428923"/>
            <a:ext cx="1620937" cy="1620937"/>
            <a:chOff x="6186996" y="2375625"/>
            <a:chExt cx="1916908" cy="1916908"/>
          </a:xfrm>
        </p:grpSpPr>
        <p:sp>
          <p:nvSpPr>
            <p:cNvPr id="898" name="Google Shape;898;p31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9" name="Google Shape;899;p31"/>
            <p:cNvCxnSpPr>
              <a:stCxn id="898" idx="0"/>
              <a:endCxn id="900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0" name="Google Shape;900;p31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1" name="Google Shape;901;p31"/>
            <p:cNvCxnSpPr>
              <a:stCxn id="902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31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3" name="Google Shape;903;p31"/>
            <p:cNvCxnSpPr>
              <a:stCxn id="898" idx="2"/>
              <a:endCxn id="904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4" name="Google Shape;904;p31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5" name="Google Shape;905;p31"/>
            <p:cNvCxnSpPr>
              <a:stCxn id="906" idx="0"/>
              <a:endCxn id="898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6" name="Google Shape;906;p31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7" name="Google Shape;907;p31"/>
            <p:cNvCxnSpPr>
              <a:endCxn id="908" idx="4"/>
            </p:cNvCxnSpPr>
            <p:nvPr/>
          </p:nvCxnSpPr>
          <p:spPr>
            <a:xfrm rot="10800000">
              <a:off x="6577478" y="2766193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31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9" name="Google Shape;909;p31"/>
            <p:cNvCxnSpPr>
              <a:stCxn id="910" idx="0"/>
            </p:cNvCxnSpPr>
            <p:nvPr/>
          </p:nvCxnSpPr>
          <p:spPr>
            <a:xfrm rot="10800000">
              <a:off x="7566852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0" name="Google Shape;910;p31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31"/>
            <p:cNvCxnSpPr>
              <a:endCxn id="912" idx="4"/>
            </p:cNvCxnSpPr>
            <p:nvPr/>
          </p:nvCxnSpPr>
          <p:spPr>
            <a:xfrm flipH="1">
              <a:off x="6577564" y="3755650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2" name="Google Shape;912;p31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3" name="Google Shape;913;p31"/>
            <p:cNvCxnSpPr>
              <a:stCxn id="914" idx="0"/>
            </p:cNvCxnSpPr>
            <p:nvPr/>
          </p:nvCxnSpPr>
          <p:spPr>
            <a:xfrm flipH="1">
              <a:off x="7566937" y="2766277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4" name="Google Shape;914;p31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1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1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31"/>
          <p:cNvGrpSpPr/>
          <p:nvPr/>
        </p:nvGrpSpPr>
        <p:grpSpPr>
          <a:xfrm>
            <a:off x="1369877" y="1054107"/>
            <a:ext cx="429148" cy="429149"/>
            <a:chOff x="7942477" y="2247857"/>
            <a:chExt cx="429148" cy="429149"/>
          </a:xfrm>
        </p:grpSpPr>
        <p:sp>
          <p:nvSpPr>
            <p:cNvPr id="919" name="Google Shape;919;p31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0" name="Google Shape;920;p31"/>
            <p:cNvCxnSpPr>
              <a:stCxn id="919" idx="0"/>
              <a:endCxn id="921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1" name="Google Shape;921;p31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2" name="Google Shape;922;p31"/>
            <p:cNvCxnSpPr>
              <a:stCxn id="923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3" name="Google Shape;923;p31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4" name="Google Shape;924;p31"/>
            <p:cNvCxnSpPr>
              <a:stCxn id="919" idx="2"/>
              <a:endCxn id="925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5" name="Google Shape;925;p31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6" name="Google Shape;926;p31"/>
            <p:cNvCxnSpPr>
              <a:stCxn id="927" idx="0"/>
              <a:endCxn id="919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7" name="Google Shape;927;p31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8" name="Google Shape;928;p31"/>
            <p:cNvCxnSpPr>
              <a:endCxn id="929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9" name="Google Shape;929;p31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0" name="Google Shape;930;p31"/>
            <p:cNvCxnSpPr>
              <a:stCxn id="931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1" name="Google Shape;931;p31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7" name="Google Shape;937;p31"/>
            <p:cNvCxnSpPr>
              <a:stCxn id="932" idx="4"/>
              <a:endCxn id="919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8" name="Google Shape;938;p31"/>
            <p:cNvCxnSpPr>
              <a:stCxn id="933" idx="0"/>
              <a:endCxn id="919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39" name="Google Shape;939;p31"/>
          <p:cNvGrpSpPr/>
          <p:nvPr/>
        </p:nvGrpSpPr>
        <p:grpSpPr>
          <a:xfrm>
            <a:off x="650246" y="3565267"/>
            <a:ext cx="1108791" cy="1108792"/>
            <a:chOff x="7942477" y="2247857"/>
            <a:chExt cx="429148" cy="429149"/>
          </a:xfrm>
        </p:grpSpPr>
        <p:sp>
          <p:nvSpPr>
            <p:cNvPr id="940" name="Google Shape;940;p31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1" name="Google Shape;941;p31"/>
            <p:cNvCxnSpPr>
              <a:stCxn id="940" idx="0"/>
              <a:endCxn id="942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2" name="Google Shape;942;p31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3" name="Google Shape;943;p31"/>
            <p:cNvCxnSpPr>
              <a:stCxn id="944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4" name="Google Shape;944;p31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5" name="Google Shape;945;p31"/>
            <p:cNvCxnSpPr>
              <a:stCxn id="940" idx="2"/>
              <a:endCxn id="946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31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7" name="Google Shape;947;p31"/>
            <p:cNvCxnSpPr>
              <a:stCxn id="948" idx="0"/>
              <a:endCxn id="940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8" name="Google Shape;948;p31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9" name="Google Shape;949;p31"/>
            <p:cNvCxnSpPr>
              <a:endCxn id="950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0" name="Google Shape;950;p31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1" name="Google Shape;951;p31"/>
            <p:cNvCxnSpPr>
              <a:stCxn id="952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31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1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1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1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8" name="Google Shape;958;p31"/>
            <p:cNvCxnSpPr>
              <a:stCxn id="953" idx="4"/>
              <a:endCxn id="940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9" name="Google Shape;959;p31"/>
            <p:cNvCxnSpPr>
              <a:stCxn id="954" idx="0"/>
              <a:endCxn id="940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9432ec7b4_2_85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89432ec7b4_4_212"/>
          <p:cNvSpPr/>
          <p:nvPr/>
        </p:nvSpPr>
        <p:spPr>
          <a:xfrm>
            <a:off x="713175" y="3320800"/>
            <a:ext cx="33918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89432ec7b4_4_212"/>
          <p:cNvSpPr/>
          <p:nvPr/>
        </p:nvSpPr>
        <p:spPr>
          <a:xfrm>
            <a:off x="5058350" y="3320800"/>
            <a:ext cx="33918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89432ec7b4_4_212"/>
          <p:cNvSpPr/>
          <p:nvPr/>
        </p:nvSpPr>
        <p:spPr>
          <a:xfrm>
            <a:off x="1197075" y="1577175"/>
            <a:ext cx="1999200" cy="14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/>
              <a:t>5</a:t>
            </a:r>
            <a:r>
              <a:rPr lang="en"/>
              <a:t> days </a:t>
            </a:r>
            <a:r>
              <a:rPr lang="en" b="1"/>
              <a:t>before</a:t>
            </a:r>
            <a:r>
              <a:rPr lang="en"/>
              <a:t> policy activated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89432ec7b4_4_212"/>
          <p:cNvSpPr txBox="1">
            <a:spLocks noGrp="1"/>
          </p:cNvSpPr>
          <p:nvPr>
            <p:ph type="subTitle" idx="1"/>
          </p:nvPr>
        </p:nvSpPr>
        <p:spPr>
          <a:xfrm>
            <a:off x="990825" y="3827375"/>
            <a:ext cx="2797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Calculate 5 days mobility changes for all states before the policy is announced  </a:t>
            </a:r>
            <a:endParaRPr/>
          </a:p>
        </p:txBody>
      </p:sp>
      <p:sp>
        <p:nvSpPr>
          <p:cNvPr id="973" name="Google Shape;973;g89432ec7b4_4_212"/>
          <p:cNvSpPr txBox="1">
            <a:spLocks noGrp="1"/>
          </p:cNvSpPr>
          <p:nvPr>
            <p:ph type="subTitle" idx="2"/>
          </p:nvPr>
        </p:nvSpPr>
        <p:spPr>
          <a:xfrm>
            <a:off x="5355373" y="3827350"/>
            <a:ext cx="2797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Evaluate 5 days mobility changes for all states after the policy is announced </a:t>
            </a:r>
            <a:endParaRPr/>
          </a:p>
        </p:txBody>
      </p:sp>
      <p:sp>
        <p:nvSpPr>
          <p:cNvPr id="974" name="Google Shape;974;g89432ec7b4_4_212"/>
          <p:cNvSpPr txBox="1">
            <a:spLocks noGrp="1"/>
          </p:cNvSpPr>
          <p:nvPr>
            <p:ph type="subTitle" idx="3"/>
          </p:nvPr>
        </p:nvSpPr>
        <p:spPr>
          <a:xfrm>
            <a:off x="990825" y="3382875"/>
            <a:ext cx="2917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FOR EACH MOBILITY AND ALL STATES</a:t>
            </a:r>
            <a:endParaRPr/>
          </a:p>
        </p:txBody>
      </p:sp>
      <p:sp>
        <p:nvSpPr>
          <p:cNvPr id="975" name="Google Shape;975;g89432ec7b4_4_212"/>
          <p:cNvSpPr txBox="1">
            <a:spLocks noGrp="1"/>
          </p:cNvSpPr>
          <p:nvPr>
            <p:ph type="ctrTitle"/>
          </p:nvPr>
        </p:nvSpPr>
        <p:spPr>
          <a:xfrm>
            <a:off x="517975" y="552650"/>
            <a:ext cx="81429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Policy quantification - based on mobility change around policy date</a:t>
            </a:r>
            <a:endParaRPr>
              <a:solidFill>
                <a:srgbClr val="20124D"/>
              </a:solidFill>
            </a:endParaRPr>
          </a:p>
        </p:txBody>
      </p:sp>
      <p:cxnSp>
        <p:nvCxnSpPr>
          <p:cNvPr id="976" name="Google Shape;976;g89432ec7b4_4_212"/>
          <p:cNvCxnSpPr/>
          <p:nvPr/>
        </p:nvCxnSpPr>
        <p:spPr>
          <a:xfrm rot="10800000">
            <a:off x="3052200" y="3115700"/>
            <a:ext cx="303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977" name="Google Shape;977;g89432ec7b4_4_212"/>
          <p:cNvSpPr txBox="1">
            <a:spLocks noGrp="1"/>
          </p:cNvSpPr>
          <p:nvPr>
            <p:ph type="subTitle" idx="3"/>
          </p:nvPr>
        </p:nvSpPr>
        <p:spPr>
          <a:xfrm>
            <a:off x="3206950" y="2870300"/>
            <a:ext cx="27324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Take average as policy effect</a:t>
            </a:r>
            <a:endParaRPr b="0">
              <a:solidFill>
                <a:srgbClr val="20124D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8" name="Google Shape;978;g89432ec7b4_4_212"/>
          <p:cNvSpPr/>
          <p:nvPr/>
        </p:nvSpPr>
        <p:spPr>
          <a:xfrm>
            <a:off x="6084525" y="1500963"/>
            <a:ext cx="1999200" cy="148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/>
              <a:t>5 </a:t>
            </a:r>
            <a:r>
              <a:rPr lang="en"/>
              <a:t>days </a:t>
            </a:r>
            <a:r>
              <a:rPr lang="en" b="1"/>
              <a:t>after</a:t>
            </a:r>
            <a:r>
              <a:rPr lang="en"/>
              <a:t> policy activated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89432ec7b4_4_212"/>
          <p:cNvSpPr txBox="1">
            <a:spLocks noGrp="1"/>
          </p:cNvSpPr>
          <p:nvPr>
            <p:ph type="subTitle" idx="3"/>
          </p:nvPr>
        </p:nvSpPr>
        <p:spPr>
          <a:xfrm>
            <a:off x="5410425" y="3382875"/>
            <a:ext cx="2917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FOR EACH MOBILITY AND ALL STATES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>
            <a:spLocks noGrp="1"/>
          </p:cNvSpPr>
          <p:nvPr>
            <p:ph type="subTitle" idx="1"/>
          </p:nvPr>
        </p:nvSpPr>
        <p:spPr>
          <a:xfrm>
            <a:off x="713175" y="2114900"/>
            <a:ext cx="55404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How past policies affect mobility across six categories </a:t>
            </a:r>
            <a:endParaRPr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Retail and recreation</a:t>
            </a:r>
            <a:endParaRPr sz="1400" i="1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Grocery and pharmacy</a:t>
            </a:r>
            <a:endParaRPr sz="1400" i="1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Parks</a:t>
            </a:r>
            <a:endParaRPr sz="1400" i="1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Transit stations</a:t>
            </a:r>
            <a:endParaRPr sz="1400" i="1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Workplaces</a:t>
            </a:r>
            <a:endParaRPr sz="1400" i="1" dirty="0"/>
          </a:p>
          <a:p>
            <a:pPr marL="9144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 i="1" dirty="0"/>
              <a:t>Residential</a:t>
            </a:r>
            <a:endParaRPr sz="14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zh-CN" dirty="0"/>
              <a:t>2.</a:t>
            </a:r>
            <a:r>
              <a:rPr lang="zh-CN" altLang="en-US" dirty="0"/>
              <a:t>   </a:t>
            </a:r>
            <a:r>
              <a:rPr lang="en" dirty="0"/>
              <a:t>Help communities with future policy makings</a:t>
            </a:r>
            <a:endParaRPr dirty="0"/>
          </a:p>
        </p:txBody>
      </p:sp>
      <p:sp>
        <p:nvSpPr>
          <p:cNvPr id="263" name="Google Shape;263;p4"/>
          <p:cNvSpPr txBox="1">
            <a:spLocks noGrp="1"/>
          </p:cNvSpPr>
          <p:nvPr>
            <p:ph type="ctrTitle"/>
          </p:nvPr>
        </p:nvSpPr>
        <p:spPr>
          <a:xfrm>
            <a:off x="1931900" y="576850"/>
            <a:ext cx="52176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Problem statement </a:t>
            </a:r>
            <a:endParaRPr/>
          </a:p>
        </p:txBody>
      </p:sp>
      <p:grpSp>
        <p:nvGrpSpPr>
          <p:cNvPr id="264" name="Google Shape;264;p4"/>
          <p:cNvGrpSpPr/>
          <p:nvPr/>
        </p:nvGrpSpPr>
        <p:grpSpPr>
          <a:xfrm>
            <a:off x="6186996" y="2508625"/>
            <a:ext cx="1916908" cy="1916908"/>
            <a:chOff x="6186996" y="2375625"/>
            <a:chExt cx="1916908" cy="1916908"/>
          </a:xfrm>
        </p:grpSpPr>
        <p:sp>
          <p:nvSpPr>
            <p:cNvPr id="265" name="Google Shape;265;p4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4"/>
            <p:cNvCxnSpPr>
              <a:stCxn id="265" idx="0"/>
              <a:endCxn id="267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7" name="Google Shape;267;p4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4"/>
            <p:cNvCxnSpPr>
              <a:stCxn id="269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4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4"/>
            <p:cNvCxnSpPr>
              <a:stCxn id="265" idx="2"/>
              <a:endCxn id="271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1" name="Google Shape;271;p4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4"/>
            <p:cNvCxnSpPr>
              <a:stCxn id="273" idx="0"/>
              <a:endCxn id="265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" name="Google Shape;273;p4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" name="Google Shape;274;p4"/>
            <p:cNvCxnSpPr>
              <a:endCxn id="275" idx="4"/>
            </p:cNvCxnSpPr>
            <p:nvPr/>
          </p:nvCxnSpPr>
          <p:spPr>
            <a:xfrm rot="10800000">
              <a:off x="6577479" y="2766193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4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p4"/>
            <p:cNvCxnSpPr>
              <a:stCxn id="277" idx="0"/>
            </p:cNvCxnSpPr>
            <p:nvPr/>
          </p:nvCxnSpPr>
          <p:spPr>
            <a:xfrm rot="10800000">
              <a:off x="7566552" y="375526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" name="Google Shape;277;p4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4"/>
            <p:cNvCxnSpPr>
              <a:endCxn id="279" idx="4"/>
            </p:cNvCxnSpPr>
            <p:nvPr/>
          </p:nvCxnSpPr>
          <p:spPr>
            <a:xfrm flipH="1">
              <a:off x="6577564" y="3755350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4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" name="Google Shape;280;p4"/>
            <p:cNvCxnSpPr>
              <a:stCxn id="281" idx="0"/>
            </p:cNvCxnSpPr>
            <p:nvPr/>
          </p:nvCxnSpPr>
          <p:spPr>
            <a:xfrm flipH="1">
              <a:off x="7566637" y="2766277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" name="Google Shape;281;p4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4"/>
          <p:cNvGrpSpPr/>
          <p:nvPr/>
        </p:nvGrpSpPr>
        <p:grpSpPr>
          <a:xfrm>
            <a:off x="7942514" y="2247857"/>
            <a:ext cx="429111" cy="429112"/>
            <a:chOff x="7942514" y="2247857"/>
            <a:chExt cx="429111" cy="429112"/>
          </a:xfrm>
        </p:grpSpPr>
        <p:sp>
          <p:nvSpPr>
            <p:cNvPr id="286" name="Google Shape;286;p4"/>
            <p:cNvSpPr/>
            <p:nvPr/>
          </p:nvSpPr>
          <p:spPr>
            <a:xfrm rot="8100000">
              <a:off x="8023676" y="2329045"/>
              <a:ext cx="266764" cy="2667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" name="Google Shape;287;p4"/>
            <p:cNvCxnSpPr>
              <a:stCxn id="286" idx="0"/>
              <a:endCxn id="288" idx="4"/>
            </p:cNvCxnSpPr>
            <p:nvPr/>
          </p:nvCxnSpPr>
          <p:spPr>
            <a:xfrm>
              <a:off x="8251373" y="255674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8" name="Google Shape;288;p4"/>
            <p:cNvSpPr/>
            <p:nvPr/>
          </p:nvSpPr>
          <p:spPr>
            <a:xfrm rot="8100000">
              <a:off x="8279085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" name="Google Shape;289;p4"/>
            <p:cNvCxnSpPr>
              <a:stCxn id="290" idx="0"/>
            </p:cNvCxnSpPr>
            <p:nvPr/>
          </p:nvCxnSpPr>
          <p:spPr>
            <a:xfrm>
              <a:off x="8029933" y="2335302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0" name="Google Shape;290;p4"/>
            <p:cNvSpPr/>
            <p:nvPr/>
          </p:nvSpPr>
          <p:spPr>
            <a:xfrm rot="8100000">
              <a:off x="8000239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4"/>
            <p:cNvCxnSpPr>
              <a:stCxn id="286" idx="2"/>
              <a:endCxn id="292" idx="4"/>
            </p:cNvCxnSpPr>
            <p:nvPr/>
          </p:nvCxnSpPr>
          <p:spPr>
            <a:xfrm rot="10800000" flipH="1">
              <a:off x="8251373" y="233541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2" name="Google Shape;292;p4"/>
            <p:cNvSpPr/>
            <p:nvPr/>
          </p:nvSpPr>
          <p:spPr>
            <a:xfrm rot="2700000">
              <a:off x="8279085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4"/>
            <p:cNvCxnSpPr>
              <a:stCxn id="294" idx="0"/>
              <a:endCxn id="286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4" name="Google Shape;294;p4"/>
            <p:cNvSpPr/>
            <p:nvPr/>
          </p:nvSpPr>
          <p:spPr>
            <a:xfrm rot="2700000">
              <a:off x="8000239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4"/>
            <p:cNvCxnSpPr>
              <a:endCxn id="296" idx="4"/>
            </p:cNvCxnSpPr>
            <p:nvPr/>
          </p:nvCxnSpPr>
          <p:spPr>
            <a:xfrm>
              <a:off x="8290663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6" name="Google Shape;296;p4"/>
            <p:cNvSpPr/>
            <p:nvPr/>
          </p:nvSpPr>
          <p:spPr>
            <a:xfrm rot="5400000">
              <a:off x="8336863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4"/>
            <p:cNvCxnSpPr>
              <a:stCxn id="298" idx="0"/>
            </p:cNvCxnSpPr>
            <p:nvPr/>
          </p:nvCxnSpPr>
          <p:spPr>
            <a:xfrm>
              <a:off x="7977277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8" name="Google Shape;298;p4"/>
            <p:cNvSpPr/>
            <p:nvPr/>
          </p:nvSpPr>
          <p:spPr>
            <a:xfrm rot="5400000">
              <a:off x="7942514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8139662" y="2247857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8139662" y="2642206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 rot="2700000">
              <a:off x="8182996" y="2401697"/>
              <a:ext cx="34789" cy="34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4"/>
            <p:cNvCxnSpPr>
              <a:stCxn id="299" idx="4"/>
              <a:endCxn id="286" idx="3"/>
            </p:cNvCxnSpPr>
            <p:nvPr/>
          </p:nvCxnSpPr>
          <p:spPr>
            <a:xfrm>
              <a:off x="8157043" y="2282620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4"/>
            <p:cNvCxnSpPr>
              <a:stCxn id="300" idx="0"/>
              <a:endCxn id="286" idx="7"/>
            </p:cNvCxnSpPr>
            <p:nvPr/>
          </p:nvCxnSpPr>
          <p:spPr>
            <a:xfrm rot="10800000">
              <a:off x="8157043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62" y="1796750"/>
            <a:ext cx="3092125" cy="18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22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Potential Improvement on Pipeline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6" name="Google Shape;986;p22"/>
          <p:cNvSpPr txBox="1"/>
          <p:nvPr/>
        </p:nvSpPr>
        <p:spPr>
          <a:xfrm>
            <a:off x="610125" y="1537750"/>
            <a:ext cx="4922400" cy="27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Connect to a daily updated data source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Cannot take new policies as input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○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Refer to other states’ data if similar policies have been implemented there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○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Intuitively categorize the new policies based on our previous clustering analyses.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Extend prediction window using richer data sources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Better user interface, e.g. D3.javascript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987" name="Google Shape;987;p22"/>
          <p:cNvGrpSpPr/>
          <p:nvPr/>
        </p:nvGrpSpPr>
        <p:grpSpPr>
          <a:xfrm>
            <a:off x="5558852" y="1696804"/>
            <a:ext cx="3322965" cy="2437445"/>
            <a:chOff x="720010" y="1419647"/>
            <a:chExt cx="4021500" cy="3062887"/>
          </a:xfrm>
        </p:grpSpPr>
        <p:sp>
          <p:nvSpPr>
            <p:cNvPr id="988" name="Google Shape;988;p22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2" name="Google Shape;992;p22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"/>
          <p:cNvSpPr/>
          <p:nvPr/>
        </p:nvSpPr>
        <p:spPr>
          <a:xfrm>
            <a:off x="4760125" y="1107550"/>
            <a:ext cx="32277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762000" y="2892900"/>
            <a:ext cx="3348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4760125" y="2892900"/>
            <a:ext cx="3348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762000" y="1107550"/>
            <a:ext cx="3348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 flipH="1">
            <a:off x="908700" y="1732725"/>
            <a:ext cx="31413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Calculate effects of different policies on mobilities changes in respect of baseline percentage.  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 flipH="1">
            <a:off x="908550" y="3516550"/>
            <a:ext cx="32277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Prepare a deliverable pipeline for communities to mimic possible effects on mobilities caused by new policies. 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 flipH="1">
            <a:off x="4862425" y="1732725"/>
            <a:ext cx="32277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Predict future 7 days mobilities with respect of confirm cases and active policies.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 flipH="1">
            <a:off x="4862500" y="3516550"/>
            <a:ext cx="3465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Investigate how policies affect mobility can help better understand the COVID-19 spreading;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Insights on how to smoothly transit to next phase for recovery.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subTitle" idx="5"/>
          </p:nvPr>
        </p:nvSpPr>
        <p:spPr>
          <a:xfrm flipH="1">
            <a:off x="822300" y="1163675"/>
            <a:ext cx="3227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01. Quantify policy effects</a:t>
            </a:r>
            <a:endParaRPr/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6"/>
          </p:nvPr>
        </p:nvSpPr>
        <p:spPr>
          <a:xfrm flipH="1">
            <a:off x="703350" y="2947500"/>
            <a:ext cx="3465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03. </a:t>
            </a:r>
            <a:r>
              <a:rPr lang="en"/>
              <a:t>Pipeline for future use</a:t>
            </a:r>
            <a:endParaRPr sz="2400"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7"/>
          </p:nvPr>
        </p:nvSpPr>
        <p:spPr>
          <a:xfrm flipH="1">
            <a:off x="4933975" y="1163675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02. Predict mobilities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subTitle" idx="8"/>
          </p:nvPr>
        </p:nvSpPr>
        <p:spPr>
          <a:xfrm flipH="1">
            <a:off x="4933975" y="2947501"/>
            <a:ext cx="2664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322" name="Google Shape;322;p5"/>
          <p:cNvSpPr/>
          <p:nvPr/>
        </p:nvSpPr>
        <p:spPr>
          <a:xfrm>
            <a:off x="2743200" y="269350"/>
            <a:ext cx="3348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"/>
          <p:cNvSpPr txBox="1">
            <a:spLocks noGrp="1"/>
          </p:cNvSpPr>
          <p:nvPr>
            <p:ph type="subTitle" idx="5"/>
          </p:nvPr>
        </p:nvSpPr>
        <p:spPr>
          <a:xfrm flipH="1">
            <a:off x="2803500" y="256700"/>
            <a:ext cx="3227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purpose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"/>
          <p:cNvSpPr txBox="1">
            <a:spLocks noGrp="1"/>
          </p:cNvSpPr>
          <p:nvPr>
            <p:ph type="subTitle" idx="1"/>
          </p:nvPr>
        </p:nvSpPr>
        <p:spPr>
          <a:xfrm flipH="1">
            <a:off x="987775" y="2657900"/>
            <a:ext cx="7444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State-wide, 2020/2/15-2020/6/7 (114 days)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Unit of analyses: Days</a:t>
            </a:r>
            <a:br>
              <a:rPr lang="en"/>
            </a:br>
            <a:endParaRPr sz="11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/>
              <a:t>Policies implementation date: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https://github.com/KristenNocka/COVID-19-US-State-Policy-Database</a:t>
            </a:r>
            <a:r>
              <a:rPr lang="en" sz="1300"/>
              <a:t> </a:t>
            </a:r>
            <a:endParaRPr sz="13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/>
              <a:t>Mobilities change compared to </a:t>
            </a:r>
            <a:r>
              <a:rPr lang="en">
                <a:solidFill>
                  <a:schemeClr val="dk1"/>
                </a:solidFill>
              </a:rPr>
              <a:t>baseline days</a:t>
            </a:r>
            <a:r>
              <a:rPr lang="en"/>
              <a:t>: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https://www.google.com/covid19/mobility/</a:t>
            </a:r>
            <a:r>
              <a:rPr lang="en" sz="1300"/>
              <a:t> </a:t>
            </a:r>
            <a:endParaRPr sz="13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/>
              <a:t>COVID-19 confirmed cases: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https://console.cloud.google.com/marketplace/details/usafacts-public-data/covid19-us-cases?filter=category%3Acovid19&amp;id=3eaff9c5-fbaf-47bb-a441-89db1e1395ab</a:t>
            </a:r>
            <a:r>
              <a:rPr lang="en" sz="1300"/>
              <a:t> </a:t>
            </a:r>
            <a:endParaRPr/>
          </a:p>
        </p:txBody>
      </p:sp>
      <p:sp>
        <p:nvSpPr>
          <p:cNvPr id="329" name="Google Shape;329;p6"/>
          <p:cNvSpPr txBox="1">
            <a:spLocks noGrp="1"/>
          </p:cNvSpPr>
          <p:nvPr>
            <p:ph type="ctrTitle"/>
          </p:nvPr>
        </p:nvSpPr>
        <p:spPr>
          <a:xfrm>
            <a:off x="3657600" y="539600"/>
            <a:ext cx="45063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Datasets</a:t>
            </a:r>
            <a:endParaRPr/>
          </a:p>
        </p:txBody>
      </p:sp>
      <p:grpSp>
        <p:nvGrpSpPr>
          <p:cNvPr id="330" name="Google Shape;330;p6"/>
          <p:cNvGrpSpPr/>
          <p:nvPr/>
        </p:nvGrpSpPr>
        <p:grpSpPr>
          <a:xfrm rot="10800000">
            <a:off x="780800" y="472704"/>
            <a:ext cx="901713" cy="2175063"/>
            <a:chOff x="6186996" y="-331325"/>
            <a:chExt cx="1916908" cy="4623858"/>
          </a:xfrm>
        </p:grpSpPr>
        <p:sp>
          <p:nvSpPr>
            <p:cNvPr id="331" name="Google Shape;331;p6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6"/>
            <p:cNvCxnSpPr>
              <a:stCxn id="331" idx="0"/>
            </p:cNvCxnSpPr>
            <p:nvPr/>
          </p:nvCxnSpPr>
          <p:spPr>
            <a:xfrm rot="10800000">
              <a:off x="7145450" y="-331325"/>
              <a:ext cx="0" cy="3069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sm" len="sm"/>
              <a:tailEnd type="oval" w="med" len="med"/>
            </a:ln>
          </p:spPr>
        </p:cxnSp>
        <p:cxnSp>
          <p:nvCxnSpPr>
            <p:cNvPr id="333" name="Google Shape;333;p6"/>
            <p:cNvCxnSpPr>
              <a:stCxn id="334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4" name="Google Shape;334;p6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5" name="Google Shape;335;p6"/>
            <p:cNvCxnSpPr>
              <a:stCxn id="331" idx="2"/>
              <a:endCxn id="336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6" name="Google Shape;336;p6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" name="Google Shape;337;p6"/>
            <p:cNvCxnSpPr>
              <a:stCxn id="338" idx="0"/>
              <a:endCxn id="331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8" name="Google Shape;338;p6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p6"/>
            <p:cNvCxnSpPr>
              <a:endCxn id="340" idx="4"/>
            </p:cNvCxnSpPr>
            <p:nvPr/>
          </p:nvCxnSpPr>
          <p:spPr>
            <a:xfrm rot="10800000">
              <a:off x="6577478" y="2766193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0" name="Google Shape;340;p6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6"/>
            <p:cNvCxnSpPr>
              <a:stCxn id="342" idx="0"/>
            </p:cNvCxnSpPr>
            <p:nvPr/>
          </p:nvCxnSpPr>
          <p:spPr>
            <a:xfrm rot="10800000">
              <a:off x="7567752" y="3756466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" name="Google Shape;342;p6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" name="Google Shape;343;p6"/>
            <p:cNvCxnSpPr>
              <a:endCxn id="344" idx="4"/>
            </p:cNvCxnSpPr>
            <p:nvPr/>
          </p:nvCxnSpPr>
          <p:spPr>
            <a:xfrm flipH="1">
              <a:off x="6577564" y="3756550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4" name="Google Shape;344;p6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6"/>
            <p:cNvCxnSpPr>
              <a:stCxn id="346" idx="0"/>
            </p:cNvCxnSpPr>
            <p:nvPr/>
          </p:nvCxnSpPr>
          <p:spPr>
            <a:xfrm flipH="1">
              <a:off x="7567837" y="2766277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6" name="Google Shape;346;p6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"/>
          <p:cNvSpPr/>
          <p:nvPr/>
        </p:nvSpPr>
        <p:spPr>
          <a:xfrm>
            <a:off x="2546000" y="1707524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5926975" y="1707524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2608700" y="3419999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5999232" y="3419999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"/>
          <p:cNvSpPr txBox="1">
            <a:spLocks noGrp="1"/>
          </p:cNvSpPr>
          <p:nvPr>
            <p:ph type="subTitle" idx="8"/>
          </p:nvPr>
        </p:nvSpPr>
        <p:spPr>
          <a:xfrm>
            <a:off x="2439500" y="3490150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9" name="Google Shape;359;p8"/>
          <p:cNvSpPr txBox="1">
            <a:spLocks noGrp="1"/>
          </p:cNvSpPr>
          <p:nvPr>
            <p:ph type="subTitle" idx="9"/>
          </p:nvPr>
        </p:nvSpPr>
        <p:spPr>
          <a:xfrm>
            <a:off x="5830032" y="3490150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0" name="Google Shape;360;p8"/>
          <p:cNvSpPr txBox="1">
            <a:spLocks noGrp="1"/>
          </p:cNvSpPr>
          <p:nvPr>
            <p:ph type="subTitle" idx="13"/>
          </p:nvPr>
        </p:nvSpPr>
        <p:spPr>
          <a:xfrm>
            <a:off x="2376800" y="1762874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1" name="Google Shape;361;p8"/>
          <p:cNvSpPr txBox="1">
            <a:spLocks noGrp="1"/>
          </p:cNvSpPr>
          <p:nvPr>
            <p:ph type="subTitle" idx="14"/>
          </p:nvPr>
        </p:nvSpPr>
        <p:spPr>
          <a:xfrm>
            <a:off x="5757775" y="1762874"/>
            <a:ext cx="8193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2" name="Google Shape;362;p8"/>
          <p:cNvSpPr txBox="1">
            <a:spLocks noGrp="1"/>
          </p:cNvSpPr>
          <p:nvPr>
            <p:ph type="subTitle" idx="2"/>
          </p:nvPr>
        </p:nvSpPr>
        <p:spPr>
          <a:xfrm>
            <a:off x="1773500" y="3864098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Log transform for confirmed cases to alleviate sparse problem </a:t>
            </a:r>
            <a:endParaRPr/>
          </a:p>
        </p:txBody>
      </p:sp>
      <p:sp>
        <p:nvSpPr>
          <p:cNvPr id="363" name="Google Shape;363;p8"/>
          <p:cNvSpPr txBox="1">
            <a:spLocks noGrp="1"/>
          </p:cNvSpPr>
          <p:nvPr>
            <p:ph type="subTitle" idx="3"/>
          </p:nvPr>
        </p:nvSpPr>
        <p:spPr>
          <a:xfrm>
            <a:off x="5154482" y="3864098"/>
            <a:ext cx="21513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Impute parks mobility missing values by using na.kalman</a:t>
            </a:r>
            <a:endParaRPr/>
          </a:p>
        </p:txBody>
      </p:sp>
      <p:sp>
        <p:nvSpPr>
          <p:cNvPr id="364" name="Google Shape;364;p8"/>
          <p:cNvSpPr txBox="1">
            <a:spLocks noGrp="1"/>
          </p:cNvSpPr>
          <p:nvPr>
            <p:ph type="subTitle" idx="4"/>
          </p:nvPr>
        </p:nvSpPr>
        <p:spPr>
          <a:xfrm>
            <a:off x="1618125" y="2151625"/>
            <a:ext cx="23694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Select 18 policies by domain knowledge and personal experience </a:t>
            </a:r>
            <a:endParaRPr/>
          </a:p>
        </p:txBody>
      </p:sp>
      <p:sp>
        <p:nvSpPr>
          <p:cNvPr id="365" name="Google Shape;365;p8"/>
          <p:cNvSpPr txBox="1">
            <a:spLocks noGrp="1"/>
          </p:cNvSpPr>
          <p:nvPr>
            <p:ph type="subTitle" idx="5"/>
          </p:nvPr>
        </p:nvSpPr>
        <p:spPr>
          <a:xfrm>
            <a:off x="5029075" y="2151630"/>
            <a:ext cx="22767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Policies dummy encoded with effective dates and weekend encoded for bayesian model</a:t>
            </a:r>
            <a:endParaRPr/>
          </a:p>
        </p:txBody>
      </p:sp>
      <p:sp>
        <p:nvSpPr>
          <p:cNvPr id="366" name="Google Shape;366;p8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Engineering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"/>
          <p:cNvSpPr txBox="1">
            <a:spLocks noGrp="1"/>
          </p:cNvSpPr>
          <p:nvPr>
            <p:ph type="ctrTitle"/>
          </p:nvPr>
        </p:nvSpPr>
        <p:spPr>
          <a:xfrm flipH="1">
            <a:off x="3129775" y="1230150"/>
            <a:ext cx="60141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 </a:t>
            </a:r>
            <a:r>
              <a:rPr lang="en"/>
              <a:t>Quantify policy effects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372" name="Google Shape;372;p7"/>
          <p:cNvSpPr txBox="1">
            <a:spLocks noGrp="1"/>
          </p:cNvSpPr>
          <p:nvPr>
            <p:ph type="title" idx="2"/>
          </p:nvPr>
        </p:nvSpPr>
        <p:spPr>
          <a:xfrm flipH="1">
            <a:off x="2908675" y="502250"/>
            <a:ext cx="14910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73" name="Google Shape;373;p7"/>
          <p:cNvSpPr txBox="1">
            <a:spLocks noGrp="1"/>
          </p:cNvSpPr>
          <p:nvPr>
            <p:ph type="subTitle" idx="1"/>
          </p:nvPr>
        </p:nvSpPr>
        <p:spPr>
          <a:xfrm flipH="1">
            <a:off x="1385650" y="4091575"/>
            <a:ext cx="6768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State clustering &amp; Policy clustering; Retail and recreation mobility</a:t>
            </a:r>
            <a:endParaRPr/>
          </a:p>
        </p:txBody>
      </p:sp>
      <p:sp>
        <p:nvSpPr>
          <p:cNvPr id="374" name="Google Shape;374;p7"/>
          <p:cNvSpPr/>
          <p:nvPr/>
        </p:nvSpPr>
        <p:spPr>
          <a:xfrm>
            <a:off x="636976" y="914726"/>
            <a:ext cx="2820600" cy="2820000"/>
          </a:xfrm>
          <a:prstGeom prst="ellipse">
            <a:avLst/>
          </a:prstGeom>
          <a:solidFill>
            <a:srgbClr val="75CC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863749" y="2075648"/>
            <a:ext cx="463568" cy="463197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7"/>
          <p:cNvGrpSpPr/>
          <p:nvPr/>
        </p:nvGrpSpPr>
        <p:grpSpPr>
          <a:xfrm>
            <a:off x="1385759" y="1622098"/>
            <a:ext cx="1609386" cy="1430236"/>
            <a:chOff x="852385" y="1510916"/>
            <a:chExt cx="353145" cy="351997"/>
          </a:xfrm>
        </p:grpSpPr>
        <p:sp>
          <p:nvSpPr>
            <p:cNvPr id="377" name="Google Shape;377;p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9432ec7b4_0_18"/>
          <p:cNvSpPr txBox="1">
            <a:spLocks noGrp="1"/>
          </p:cNvSpPr>
          <p:nvPr>
            <p:ph type="ctrTitle"/>
          </p:nvPr>
        </p:nvSpPr>
        <p:spPr>
          <a:xfrm>
            <a:off x="1216600" y="552650"/>
            <a:ext cx="6625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State clustering - based on All policies implementation</a:t>
            </a:r>
            <a:endParaRPr/>
          </a:p>
        </p:txBody>
      </p:sp>
      <p:sp>
        <p:nvSpPr>
          <p:cNvPr id="385" name="Google Shape;385;g89432ec7b4_0_18"/>
          <p:cNvSpPr/>
          <p:nvPr/>
        </p:nvSpPr>
        <p:spPr>
          <a:xfrm>
            <a:off x="713050" y="1427700"/>
            <a:ext cx="3594300" cy="3182700"/>
          </a:xfrm>
          <a:prstGeom prst="roundRect">
            <a:avLst>
              <a:gd name="adj" fmla="val 150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g89432ec7b4_0_18"/>
          <p:cNvGraphicFramePr/>
          <p:nvPr/>
        </p:nvGraphicFramePr>
        <p:xfrm>
          <a:off x="965425" y="1604513"/>
          <a:ext cx="3089525" cy="2858105"/>
        </p:xfrm>
        <a:graphic>
          <a:graphicData uri="http://schemas.openxmlformats.org/drawingml/2006/table">
            <a:tbl>
              <a:tblPr>
                <a:noFill/>
                <a:tableStyleId>{B2FBAB5B-FFFF-4A27-86A8-D80104063A90}</a:tableStyleId>
              </a:tblPr>
              <a:tblGrid>
                <a:gridCol w="157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6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STATE Clusters  (T-SNE, DBSCAN)</a:t>
                      </a:r>
                      <a:endParaRPr sz="160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0: WY, IA, OK, TX, ND, UT, AR, KY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1: TN, OH, WV, NV, MT, WI, MS, MN, LA, AL, AK, AZ, ID, GA, KS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2: IN, VT, CO, SC, RI, MO, FL, IL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3: DC, NJ, ME, WA, VA, MD, MA, MI, PA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4: CA, HI, OR, CT, NY</a:t>
                      </a:r>
                      <a:endParaRPr sz="1400" b="1" u="none" strike="noStrike" cap="none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Outliers: DE, NE, NC, NM, SD, NH</a:t>
                      </a:r>
                      <a:endParaRPr b="1">
                        <a:solidFill>
                          <a:schemeClr val="dk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5D40A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87" name="Google Shape;387;g89432ec7b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25" y="1508925"/>
            <a:ext cx="3841425" cy="31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8F5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"/>
          <p:cNvSpPr txBox="1">
            <a:spLocks noGrp="1"/>
          </p:cNvSpPr>
          <p:nvPr>
            <p:ph type="ctrTitle"/>
          </p:nvPr>
        </p:nvSpPr>
        <p:spPr>
          <a:xfrm>
            <a:off x="1192525" y="552650"/>
            <a:ext cx="67335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Retail and recreation mOBILITY TREND of State clusterS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3" name="Google Shape;39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50"/>
            <a:ext cx="8839199" cy="367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-19 Spread &amp; Contagion by Slidesgo">
  <a:themeElements>
    <a:clrScheme name="Simple Light">
      <a:dk1>
        <a:srgbClr val="20124D"/>
      </a:dk1>
      <a:lt1>
        <a:srgbClr val="5C4497"/>
      </a:lt1>
      <a:dk2>
        <a:srgbClr val="EAF1EE"/>
      </a:dk2>
      <a:lt2>
        <a:srgbClr val="B1EBDA"/>
      </a:lt2>
      <a:accent1>
        <a:srgbClr val="84DEC3"/>
      </a:accent1>
      <a:accent2>
        <a:srgbClr val="75CCB2"/>
      </a:accent2>
      <a:accent3>
        <a:srgbClr val="F8F446"/>
      </a:accent3>
      <a:accent4>
        <a:srgbClr val="B1EBDA"/>
      </a:accent4>
      <a:accent5>
        <a:srgbClr val="EAF1EE"/>
      </a:accent5>
      <a:accent6>
        <a:srgbClr val="5C4497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Microsoft Macintosh PowerPoint</Application>
  <PresentationFormat>On-screen Show (16:9)</PresentationFormat>
  <Paragraphs>213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Roboto</vt:lpstr>
      <vt:lpstr>Abel</vt:lpstr>
      <vt:lpstr>Arial</vt:lpstr>
      <vt:lpstr>Fira Sans Extra Condensed Medium</vt:lpstr>
      <vt:lpstr>Bahiana</vt:lpstr>
      <vt:lpstr>Sansita</vt:lpstr>
      <vt:lpstr>Staatliches</vt:lpstr>
      <vt:lpstr>COVID-19 Spread &amp; Contagion by Slidesgo</vt:lpstr>
      <vt:lpstr>Policy impact on mobility</vt:lpstr>
      <vt:lpstr>OUR TEAM</vt:lpstr>
      <vt:lpstr>Problem statement </vt:lpstr>
      <vt:lpstr>PowerPoint Presentation</vt:lpstr>
      <vt:lpstr>Datasets</vt:lpstr>
      <vt:lpstr>Feature Engineering</vt:lpstr>
      <vt:lpstr> Quantify policy effects </vt:lpstr>
      <vt:lpstr>State clustering - based on All policies implementation</vt:lpstr>
      <vt:lpstr>Retail and recreation mOBILITY TREND of State clusterS</vt:lpstr>
      <vt:lpstr>Policy clustering - based on mobility change around policy date</vt:lpstr>
      <vt:lpstr>CALCULATE pOLICY SCORE</vt:lpstr>
      <vt:lpstr>Predict mobilities  </vt:lpstr>
      <vt:lpstr>ARIMAX</vt:lpstr>
      <vt:lpstr>APPLY ARIMAX FOR ALL STATES </vt:lpstr>
      <vt:lpstr>Arimax performance on 51 states for 6 mobilities</vt:lpstr>
      <vt:lpstr>7 Days predictions with no policies change</vt:lpstr>
      <vt:lpstr>Insights from predicted mobility</vt:lpstr>
      <vt:lpstr>Bayesian framework on linear regression</vt:lpstr>
      <vt:lpstr>Ensembled prediction Result</vt:lpstr>
      <vt:lpstr>Pipeline</vt:lpstr>
      <vt:lpstr>Design strategies</vt:lpstr>
      <vt:lpstr>Deliverable</vt:lpstr>
      <vt:lpstr>CASE: What about future if we open up daycare and movie theatres?</vt:lpstr>
      <vt:lpstr>conclusions</vt:lpstr>
      <vt:lpstr>Actionable insights</vt:lpstr>
      <vt:lpstr>Future works </vt:lpstr>
      <vt:lpstr>THANKS!</vt:lpstr>
      <vt:lpstr>APPENDIX</vt:lpstr>
      <vt:lpstr>Policy quantification - based on mobility change around policy date</vt:lpstr>
      <vt:lpstr>Potential Improvement on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 impact on mobility</dc:title>
  <cp:lastModifiedBy>Yuyang Zhang</cp:lastModifiedBy>
  <cp:revision>1</cp:revision>
  <dcterms:modified xsi:type="dcterms:W3CDTF">2020-06-21T20:52:11Z</dcterms:modified>
</cp:coreProperties>
</file>